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4063" r:id="rId2"/>
  </p:sldMasterIdLst>
  <p:notesMasterIdLst>
    <p:notesMasterId r:id="rId16"/>
  </p:notesMasterIdLst>
  <p:sldIdLst>
    <p:sldId id="257" r:id="rId3"/>
    <p:sldId id="260" r:id="rId4"/>
    <p:sldId id="261" r:id="rId5"/>
    <p:sldId id="287" r:id="rId6"/>
    <p:sldId id="288" r:id="rId7"/>
    <p:sldId id="289" r:id="rId8"/>
    <p:sldId id="292" r:id="rId9"/>
    <p:sldId id="301" r:id="rId10"/>
    <p:sldId id="305" r:id="rId11"/>
    <p:sldId id="306" r:id="rId12"/>
    <p:sldId id="310" r:id="rId13"/>
    <p:sldId id="311" r:id="rId14"/>
    <p:sldId id="30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ol Hanna (GP)" initials="CH("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D7"/>
    <a:srgbClr val="FFFEFF"/>
    <a:srgbClr val="6528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5" autoAdjust="0"/>
    <p:restoredTop sz="75047"/>
  </p:normalViewPr>
  <p:slideViewPr>
    <p:cSldViewPr snapToGrid="0" snapToObjects="1">
      <p:cViewPr varScale="1">
        <p:scale>
          <a:sx n="87" d="100"/>
          <a:sy n="87" d="100"/>
        </p:scale>
        <p:origin x="13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EB61C7-35C4-BC47-983D-CAF2780B602F}" type="datetimeFigureOut">
              <a:rPr lang="en-US" smtClean="0"/>
              <a:t>3/11/2017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59019F-9E57-964C-BA39-66E154E2CF97}" type="slidenum">
              <a:rPr lang="en-US" smtClean="0"/>
              <a:t>‹#›</a:t>
            </a:fld>
            <a:endParaRPr lang="en-US"/>
          </a:p>
        </p:txBody>
      </p:sp>
    </p:spTree>
    <p:extLst>
      <p:ext uri="{BB962C8B-B14F-4D97-AF65-F5344CB8AC3E}">
        <p14:creationId xmlns:p14="http://schemas.microsoft.com/office/powerpoint/2010/main" val="9125555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Greetings</a:t>
            </a:r>
          </a:p>
          <a:p>
            <a:r>
              <a:rPr lang="en-US" dirty="0" smtClean="0"/>
              <a:t>Ask</a:t>
            </a:r>
            <a:r>
              <a:rPr lang="en-US" baseline="0" dirty="0" smtClean="0"/>
              <a:t> questions by C2</a:t>
            </a:r>
          </a:p>
          <a:p>
            <a:r>
              <a:rPr lang="en-US" baseline="0" dirty="0" smtClean="0"/>
              <a:t>Introduction</a:t>
            </a:r>
            <a:endParaRPr lang="en-US" dirty="0"/>
          </a:p>
        </p:txBody>
      </p:sp>
      <p:sp>
        <p:nvSpPr>
          <p:cNvPr id="4" name="Slide Number Placeholder 3"/>
          <p:cNvSpPr>
            <a:spLocks noGrp="1"/>
          </p:cNvSpPr>
          <p:nvPr>
            <p:ph type="sldNum" sz="quarter" idx="10"/>
          </p:nvPr>
        </p:nvSpPr>
        <p:spPr/>
        <p:txBody>
          <a:bodyPr/>
          <a:lstStyle/>
          <a:p>
            <a:fld id="{4059019F-9E57-964C-BA39-66E154E2CF97}" type="slidenum">
              <a:rPr lang="en-US" smtClean="0"/>
              <a:t>1</a:t>
            </a:fld>
            <a:endParaRPr lang="en-US"/>
          </a:p>
        </p:txBody>
      </p:sp>
    </p:spTree>
    <p:extLst>
      <p:ext uri="{BB962C8B-B14F-4D97-AF65-F5344CB8AC3E}">
        <p14:creationId xmlns:p14="http://schemas.microsoft.com/office/powerpoint/2010/main" val="1606081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charset="0"/>
              <a:buChar char="•"/>
            </a:pPr>
            <a:r>
              <a:rPr lang="en-US" b="1" dirty="0"/>
              <a:t>Knowledge APIs</a:t>
            </a:r>
            <a:r>
              <a:rPr lang="en-US" b="0" dirty="0"/>
              <a:t>:</a:t>
            </a:r>
            <a:r>
              <a:rPr lang="en-US" b="0" baseline="0" dirty="0"/>
              <a:t> some of the coolest</a:t>
            </a:r>
          </a:p>
          <a:p>
            <a:pPr marL="171450" lvl="0" indent="-171450">
              <a:buFont typeface="Arial" charset="0"/>
              <a:buChar char="•"/>
            </a:pPr>
            <a:r>
              <a:rPr lang="en-US" b="1" baseline="0" dirty="0"/>
              <a:t>Academic Knowledge</a:t>
            </a:r>
            <a:r>
              <a:rPr lang="en-US" b="0" baseline="0" dirty="0"/>
              <a:t>: </a:t>
            </a:r>
          </a:p>
          <a:p>
            <a:pPr marL="628650" lvl="1" indent="-171450">
              <a:buFont typeface="Arial" charset="0"/>
              <a:buChar char="•"/>
            </a:pPr>
            <a:r>
              <a:rPr lang="en-US" b="0" dirty="0"/>
              <a:t>Interpret</a:t>
            </a:r>
            <a:r>
              <a:rPr lang="en-US" b="0" baseline="0" dirty="0"/>
              <a:t> queries for academic content</a:t>
            </a:r>
          </a:p>
          <a:p>
            <a:pPr marL="628650" lvl="1" indent="-171450">
              <a:buFont typeface="Arial" charset="0"/>
              <a:buChar char="•"/>
            </a:pPr>
            <a:r>
              <a:rPr lang="en-US" b="0" baseline="0" dirty="0"/>
              <a:t>Get info about research papers, journals, conferences, etc.</a:t>
            </a:r>
          </a:p>
          <a:p>
            <a:pPr marL="171450" lvl="0" indent="-171450">
              <a:buFont typeface="Arial" charset="0"/>
              <a:buChar char="•"/>
            </a:pPr>
            <a:r>
              <a:rPr lang="en-US" b="1" baseline="0" dirty="0"/>
              <a:t>Knowledge Exploration API</a:t>
            </a:r>
            <a:r>
              <a:rPr lang="en-US" b="0" baseline="0" dirty="0"/>
              <a:t>: Bunch of advanced search APIs</a:t>
            </a:r>
          </a:p>
          <a:p>
            <a:pPr marL="628650" lvl="1" indent="-171450">
              <a:buFont typeface="Arial" charset="0"/>
              <a:buChar char="•"/>
            </a:pPr>
            <a:r>
              <a:rPr lang="en-US" b="0" baseline="0" dirty="0"/>
              <a:t>Query evaluation</a:t>
            </a:r>
          </a:p>
          <a:p>
            <a:pPr marL="628650" lvl="1" indent="-171450">
              <a:buFont typeface="Arial" charset="0"/>
              <a:buChar char="•"/>
            </a:pPr>
            <a:r>
              <a:rPr lang="en-US" b="0" baseline="0" dirty="0"/>
              <a:t>Natural language understanding</a:t>
            </a:r>
          </a:p>
          <a:p>
            <a:pPr marL="628650" lvl="1" indent="-171450">
              <a:buFont typeface="Arial" charset="0"/>
              <a:buChar char="•"/>
            </a:pPr>
            <a:r>
              <a:rPr lang="en-US" b="0" baseline="0" dirty="0"/>
              <a:t>Attribute histograms</a:t>
            </a:r>
          </a:p>
          <a:p>
            <a:pPr marL="171450" lvl="0" indent="-171450">
              <a:buFont typeface="Arial" charset="0"/>
              <a:buChar char="•"/>
            </a:pPr>
            <a:r>
              <a:rPr lang="en-US" b="1" baseline="0" dirty="0"/>
              <a:t>Entity Linking</a:t>
            </a:r>
          </a:p>
          <a:p>
            <a:pPr marL="628650" lvl="1" indent="-171450">
              <a:buFont typeface="Arial" charset="0"/>
              <a:buChar char="•"/>
            </a:pPr>
            <a:r>
              <a:rPr lang="en-US" b="0" baseline="0" dirty="0"/>
              <a:t>Recognize entities in a body of text (each separate entity and it’s </a:t>
            </a:r>
            <a:r>
              <a:rPr lang="en-US" b="0" baseline="0" dirty="0" err="1"/>
              <a:t>wikipedia</a:t>
            </a:r>
            <a:r>
              <a:rPr lang="en-US" b="0" baseline="0" dirty="0"/>
              <a:t> entry)</a:t>
            </a:r>
          </a:p>
          <a:p>
            <a:pPr marL="171450" lvl="0" indent="-171450">
              <a:buFont typeface="Arial" charset="0"/>
              <a:buChar char="•"/>
            </a:pPr>
            <a:r>
              <a:rPr lang="en-US" b="0" baseline="0" dirty="0"/>
              <a:t>Recommendations API</a:t>
            </a:r>
          </a:p>
          <a:p>
            <a:pPr marL="628650" lvl="1" indent="-171450">
              <a:buFont typeface="Arial" charset="0"/>
              <a:buChar char="•"/>
            </a:pPr>
            <a:r>
              <a:rPr lang="en-US" b="0" baseline="0" dirty="0"/>
              <a:t>Provide recommendations to users</a:t>
            </a:r>
          </a:p>
          <a:p>
            <a:pPr marL="628650" lvl="1" indent="-171450">
              <a:buFont typeface="Arial" charset="0"/>
              <a:buChar char="•"/>
            </a:pPr>
            <a:r>
              <a:rPr lang="en-US" b="0" baseline="0" dirty="0"/>
              <a:t>Item-to-Item recommendations: if you like X, you’ll also like Y. (Customers who bought this also frequently bought this)</a:t>
            </a:r>
          </a:p>
          <a:p>
            <a:pPr marL="628650" lvl="1" indent="-171450">
              <a:buFont typeface="Arial" charset="0"/>
              <a:buChar char="•"/>
            </a:pPr>
            <a:r>
              <a:rPr lang="en-US" b="0" baseline="0" dirty="0"/>
              <a:t>Frequently Bought Together</a:t>
            </a:r>
          </a:p>
          <a:p>
            <a:pPr marL="628650" lvl="1" indent="-171450">
              <a:buFont typeface="Arial" charset="0"/>
              <a:buChar char="•"/>
            </a:pPr>
            <a:r>
              <a:rPr lang="en-US" b="0" baseline="0" dirty="0"/>
              <a:t>Personalized User recommendations</a:t>
            </a:r>
          </a:p>
          <a:p>
            <a:pPr marL="628650" lvl="1" indent="-171450">
              <a:buFont typeface="Arial" charset="0"/>
              <a:buChar char="•"/>
            </a:pPr>
            <a:r>
              <a:rPr lang="en-US" b="0" baseline="0" dirty="0"/>
              <a:t>Tons of implications for all types of apps – You can even build a “Friend </a:t>
            </a:r>
            <a:r>
              <a:rPr lang="en-US" b="0" baseline="0" dirty="0" err="1"/>
              <a:t>Suggester</a:t>
            </a:r>
            <a:r>
              <a:rPr lang="en-US" b="0" baseline="0" dirty="0"/>
              <a:t>” based off this, where the people represent both models and users</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3/11/2017 12:10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5569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There</a:t>
            </a:r>
            <a:r>
              <a:rPr lang="en-US" baseline="0" dirty="0"/>
              <a:t> are some great examples of apps built around Cognitive Services</a:t>
            </a:r>
            <a:r>
              <a:rPr lang="is-IS" baseline="0" dirty="0"/>
              <a:t>… You’ve probably played with a few of these before. Go try them out, and most are open source to dig into</a:t>
            </a:r>
          </a:p>
          <a:p>
            <a:endParaRPr lang="is-IS" baseline="0" dirty="0"/>
          </a:p>
          <a:p>
            <a:r>
              <a:rPr lang="is-IS" baseline="0" dirty="0"/>
              <a:t>My favorite is Mimicker alarm. Lots more coming! I’m working on making sure we have lots of mobile samples for these. If interested in helping out, let me know!</a:t>
            </a:r>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3424" defTabSz="94916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38EEC551-8CDA-4EB6-89BB-2A86C9F091C8}" type="datetime8">
              <a:rPr lang="en-US">
                <a:solidFill>
                  <a:prstClr val="black"/>
                </a:solidFill>
              </a:rPr>
              <a:pPr defTabSz="950464">
                <a:defRPr/>
              </a:pPr>
              <a:t>3/11/2017 12:10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11</a:t>
            </a:fld>
            <a:endParaRPr lang="en-US" dirty="0">
              <a:solidFill>
                <a:prstClr val="black"/>
              </a:solidFill>
            </a:endParaRPr>
          </a:p>
        </p:txBody>
      </p:sp>
    </p:spTree>
    <p:extLst>
      <p:ext uri="{BB962C8B-B14F-4D97-AF65-F5344CB8AC3E}">
        <p14:creationId xmlns:p14="http://schemas.microsoft.com/office/powerpoint/2010/main" val="1428760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a:t>All of these APIs are generously free to</a:t>
            </a:r>
            <a:r>
              <a:rPr lang="en-US" baseline="0" dirty="0"/>
              <a:t> try right now.</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You can start using these in production apps – to do so, contact me.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3/11/2017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971601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a:t>
            </a:r>
            <a:r>
              <a:rPr lang="en-US"/>
              <a:t>much!</a:t>
            </a:r>
            <a:endParaRPr lang="en-US" dirty="0"/>
          </a:p>
          <a:p>
            <a:endParaRPr lang="en-US" dirty="0"/>
          </a:p>
          <a:p>
            <a:r>
              <a:rPr lang="en-US" dirty="0"/>
              <a:t>Questions?</a:t>
            </a:r>
          </a:p>
        </p:txBody>
      </p:sp>
      <p:sp>
        <p:nvSpPr>
          <p:cNvPr id="4" name="Slide Number Placeholder 3"/>
          <p:cNvSpPr>
            <a:spLocks noGrp="1"/>
          </p:cNvSpPr>
          <p:nvPr>
            <p:ph type="sldNum" sz="quarter" idx="10"/>
          </p:nvPr>
        </p:nvSpPr>
        <p:spPr/>
        <p:txBody>
          <a:bodyPr/>
          <a:lstStyle/>
          <a:p>
            <a:fld id="{4059019F-9E57-964C-BA39-66E154E2CF97}" type="slidenum">
              <a:rPr lang="en-US" smtClean="0"/>
              <a:t>13</a:t>
            </a:fld>
            <a:endParaRPr lang="en-US"/>
          </a:p>
        </p:txBody>
      </p:sp>
    </p:spTree>
    <p:extLst>
      <p:ext uri="{BB962C8B-B14F-4D97-AF65-F5344CB8AC3E}">
        <p14:creationId xmlns:p14="http://schemas.microsoft.com/office/powerpoint/2010/main" val="176071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where MCS</a:t>
            </a:r>
            <a:r>
              <a:rPr lang="en-US" baseline="0" dirty="0"/>
              <a:t> comes in!</a:t>
            </a:r>
          </a:p>
          <a:p>
            <a:endParaRPr lang="en-US" baseline="0" dirty="0"/>
          </a:p>
          <a:p>
            <a:pPr marL="171450" indent="-171450">
              <a:buFont typeface="Arial" charset="0"/>
              <a:buChar char="•"/>
            </a:pPr>
            <a:r>
              <a:rPr lang="en-US" baseline="0" dirty="0"/>
              <a:t>MCS is based off years and years of research from Microsoft Research (which has over 1,000 scientists and engineers employed) that makes lots of really common tasks where you would use AI (like OCR or translation) easy</a:t>
            </a:r>
          </a:p>
          <a:p>
            <a:pPr marL="171450" indent="-171450">
              <a:buFont typeface="Arial" charset="0"/>
              <a:buChar char="•"/>
            </a:pPr>
            <a:r>
              <a:rPr lang="en-US" baseline="0" dirty="0"/>
              <a:t>Project Oxford was announced at Build 2015 with 4 APIs, now 22 available.</a:t>
            </a:r>
          </a:p>
          <a:p>
            <a:pPr marL="171450" indent="-171450">
              <a:buFont typeface="Arial" charset="0"/>
              <a:buChar char="•"/>
            </a:pPr>
            <a:r>
              <a:rPr lang="en-US" baseline="0" dirty="0"/>
              <a:t>Announced at build this year that there would be a free period, so all the APIs are free for you to try</a:t>
            </a:r>
          </a:p>
          <a:p>
            <a:pPr marL="171450" indent="-171450">
              <a:buFont typeface="Arial" charset="0"/>
              <a:buChar char="•"/>
            </a:pPr>
            <a:r>
              <a:rPr lang="en-US" baseline="0" dirty="0"/>
              <a:t>Grouped into 5 sections: Vision, Speech, Language, Knowledge, and Search</a:t>
            </a:r>
          </a:p>
          <a:p>
            <a:pPr marL="171450" indent="-171450">
              <a:buFont typeface="Arial" charset="0"/>
              <a:buChar char="•"/>
            </a:pPr>
            <a:r>
              <a:rPr lang="en-US" baseline="0" dirty="0"/>
              <a:t>Important to remember that you can combine individual APIs with others to create truly cognitive experiences</a:t>
            </a:r>
            <a:endParaRPr lang="en-US" dirty="0"/>
          </a:p>
        </p:txBody>
      </p:sp>
      <p:sp>
        <p:nvSpPr>
          <p:cNvPr id="4" name="Slide Number Placeholder 3"/>
          <p:cNvSpPr>
            <a:spLocks noGrp="1"/>
          </p:cNvSpPr>
          <p:nvPr>
            <p:ph type="sldNum" sz="quarter" idx="10"/>
          </p:nvPr>
        </p:nvSpPr>
        <p:spPr/>
        <p:txBody>
          <a:bodyPr/>
          <a:lstStyle/>
          <a:p>
            <a:fld id="{4059019F-9E57-964C-BA39-66E154E2CF97}" type="slidenum">
              <a:rPr lang="en-US" smtClean="0"/>
              <a:t>2</a:t>
            </a:fld>
            <a:endParaRPr lang="en-US"/>
          </a:p>
        </p:txBody>
      </p:sp>
    </p:spTree>
    <p:extLst>
      <p:ext uri="{BB962C8B-B14F-4D97-AF65-F5344CB8AC3E}">
        <p14:creationId xmlns:p14="http://schemas.microsoft.com/office/powerpoint/2010/main" val="726735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Microsoft Cognitive Services?</a:t>
            </a:r>
          </a:p>
          <a:p>
            <a:pPr marL="171450" indent="-171450">
              <a:buFont typeface="Arial" charset="0"/>
              <a:buChar char="•"/>
            </a:pPr>
            <a:r>
              <a:rPr lang="en-US" baseline="0" dirty="0"/>
              <a:t>Easy</a:t>
            </a:r>
          </a:p>
          <a:p>
            <a:pPr marL="628650" lvl="1" indent="-171450">
              <a:buFont typeface="Arial" charset="0"/>
              <a:buChar char="•"/>
            </a:pPr>
            <a:r>
              <a:rPr lang="en-US" baseline="0" dirty="0"/>
              <a:t>All of the APIs are just REST APIs</a:t>
            </a:r>
          </a:p>
          <a:p>
            <a:pPr marL="628650" lvl="1" indent="-171450">
              <a:buFont typeface="Arial" charset="0"/>
              <a:buChar char="•"/>
            </a:pPr>
            <a:r>
              <a:rPr lang="en-US" baseline="0" dirty="0"/>
              <a:t>SDK wrappers available on </a:t>
            </a:r>
            <a:r>
              <a:rPr lang="en-US" baseline="0" dirty="0" err="1"/>
              <a:t>NuGet</a:t>
            </a:r>
            <a:r>
              <a:rPr lang="en-US" baseline="0" dirty="0"/>
              <a:t> for most of the APIs, but should have a complete set soon</a:t>
            </a:r>
          </a:p>
          <a:p>
            <a:pPr marL="171450" lvl="0" indent="-171450">
              <a:buFont typeface="Arial" charset="0"/>
              <a:buChar char="•"/>
            </a:pPr>
            <a:r>
              <a:rPr lang="en-US" baseline="0" dirty="0"/>
              <a:t>Flexible</a:t>
            </a:r>
          </a:p>
          <a:p>
            <a:pPr marL="628650" lvl="1" indent="-171450">
              <a:buFont typeface="Arial" charset="0"/>
              <a:buChar char="•"/>
            </a:pPr>
            <a:r>
              <a:rPr lang="en-US" baseline="0" dirty="0"/>
              <a:t>Lots of offerings – 22 – of which you can combine to create even smarter apps</a:t>
            </a:r>
          </a:p>
          <a:p>
            <a:pPr marL="171450" lvl="0" indent="-171450">
              <a:buFont typeface="Arial" charset="0"/>
              <a:buChar char="•"/>
            </a:pPr>
            <a:r>
              <a:rPr lang="en-US" baseline="0" dirty="0"/>
              <a:t>Tested</a:t>
            </a:r>
          </a:p>
          <a:p>
            <a:pPr marL="628650" lvl="1" indent="-171450">
              <a:buFont typeface="Arial" charset="0"/>
              <a:buChar char="•"/>
            </a:pPr>
            <a:r>
              <a:rPr lang="en-US" baseline="0" dirty="0"/>
              <a:t>Several products at Microsoft are utilizing these APIs, and they have been on a monthly release cadence for fixing any issues</a:t>
            </a:r>
          </a:p>
          <a:p>
            <a:pPr marL="628650" lvl="1" indent="-171450">
              <a:buFont typeface="Arial" charset="0"/>
              <a:buChar char="•"/>
            </a:pPr>
            <a:r>
              <a:rPr lang="en-US" baseline="0" dirty="0"/>
              <a:t>Lots of documentation, samples, and support</a:t>
            </a:r>
          </a:p>
        </p:txBody>
      </p:sp>
      <p:sp>
        <p:nvSpPr>
          <p:cNvPr id="4" name="Slide Number Placeholder 3"/>
          <p:cNvSpPr>
            <a:spLocks noGrp="1"/>
          </p:cNvSpPr>
          <p:nvPr>
            <p:ph type="sldNum" sz="quarter" idx="10"/>
          </p:nvPr>
        </p:nvSpPr>
        <p:spPr/>
        <p:txBody>
          <a:bodyPr/>
          <a:lstStyle/>
          <a:p>
            <a:fld id="{4059019F-9E57-964C-BA39-66E154E2CF97}" type="slidenum">
              <a:rPr lang="en-US" smtClean="0"/>
              <a:t>3</a:t>
            </a:fld>
            <a:endParaRPr lang="en-US"/>
          </a:p>
        </p:txBody>
      </p:sp>
    </p:spTree>
    <p:extLst>
      <p:ext uri="{BB962C8B-B14F-4D97-AF65-F5344CB8AC3E}">
        <p14:creationId xmlns:p14="http://schemas.microsoft.com/office/powerpoint/2010/main" val="1690224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Computer Vision API: </a:t>
            </a:r>
          </a:p>
          <a:p>
            <a:pPr marL="171450" lvl="0" indent="-171450">
              <a:buFont typeface="Arial" charset="0"/>
              <a:buChar char="•"/>
            </a:pPr>
            <a:r>
              <a:rPr lang="en-US" b="0" baseline="0" dirty="0"/>
              <a:t>Tagging:</a:t>
            </a:r>
          </a:p>
          <a:p>
            <a:pPr marL="628650" lvl="1" indent="-171450">
              <a:buFont typeface="Arial" charset="0"/>
              <a:buChar char="•"/>
            </a:pPr>
            <a:r>
              <a:rPr lang="en-US" b="0" baseline="0" dirty="0"/>
              <a:t>Get information from an image, such as a generic description of what’s happening in the photo, tagging (with associated confidence).</a:t>
            </a:r>
          </a:p>
          <a:p>
            <a:pPr marL="628650" lvl="1" indent="-171450">
              <a:buFont typeface="Arial" charset="0"/>
              <a:buChar char="•"/>
            </a:pPr>
            <a:r>
              <a:rPr lang="en-US" b="0" baseline="0" dirty="0"/>
              <a:t>Works well with indoor/outdoor. Works well indoor/out with common objects. Doesn’t work with aerial images or super close-ups. Recognizing celebrities also pretty good!</a:t>
            </a:r>
          </a:p>
          <a:p>
            <a:pPr marL="171450" lvl="0" indent="-171450">
              <a:buFont typeface="Arial" charset="0"/>
              <a:buChar char="•"/>
            </a:pPr>
            <a:r>
              <a:rPr lang="en-US" b="0" baseline="0" dirty="0"/>
              <a:t>OCR: Optimal Character Recognition</a:t>
            </a:r>
          </a:p>
          <a:p>
            <a:pPr marL="628650" lvl="1" indent="-171450">
              <a:buFont typeface="Arial" charset="0"/>
              <a:buChar char="•"/>
            </a:pPr>
            <a:r>
              <a:rPr lang="en-US" b="0" baseline="0" dirty="0"/>
              <a:t>Works great for grabbing text from an image</a:t>
            </a:r>
          </a:p>
          <a:p>
            <a:pPr marL="628650" lvl="1" indent="-171450">
              <a:buFont typeface="Arial" charset="0"/>
              <a:buChar char="•"/>
            </a:pPr>
            <a:r>
              <a:rPr lang="en-US" b="0" baseline="0" dirty="0"/>
              <a:t>Using this to build a consumer expenses app where people scan their receipts and automatically have values loaded in for them (similar to how Expensify works, but faster)</a:t>
            </a:r>
          </a:p>
          <a:p>
            <a:pPr marL="171450" lvl="0" indent="-171450">
              <a:buFont typeface="Arial" charset="0"/>
              <a:buChar char="•"/>
            </a:pPr>
            <a:r>
              <a:rPr lang="en-US" b="0" baseline="0" dirty="0"/>
              <a:t>Thumbnails</a:t>
            </a:r>
          </a:p>
          <a:p>
            <a:pPr marL="628650" lvl="1" indent="-171450">
              <a:buFont typeface="Arial" charset="0"/>
              <a:buChar char="•"/>
            </a:pPr>
            <a:r>
              <a:rPr lang="en-US" b="0" baseline="0" dirty="0"/>
              <a:t>If you have a large image, this puppy will grab you a thumbnail</a:t>
            </a:r>
          </a:p>
          <a:p>
            <a:pPr marL="0" lvl="0" indent="0">
              <a:buFont typeface="Arial" panose="020B0604020202020204" pitchFamily="34" charset="0"/>
              <a:buNone/>
            </a:pPr>
            <a:r>
              <a:rPr lang="en-US" b="1" baseline="0" dirty="0"/>
              <a:t>Face API</a:t>
            </a:r>
            <a:r>
              <a:rPr lang="en-US" b="0" baseline="0" dirty="0"/>
              <a:t>: </a:t>
            </a:r>
          </a:p>
          <a:p>
            <a:pPr marL="171450" lvl="0" indent="-171450">
              <a:buFont typeface="Arial" charset="0"/>
              <a:buChar char="•"/>
            </a:pPr>
            <a:r>
              <a:rPr lang="en-US" b="0" baseline="0" dirty="0"/>
              <a:t>Detect all faces in a photo, face verification (given an image, is this who this is), facial identification (given a group, who is this?)</a:t>
            </a:r>
          </a:p>
          <a:p>
            <a:pPr marL="171450" lvl="0" indent="-171450">
              <a:buFont typeface="Arial" charset="0"/>
              <a:buChar char="•"/>
            </a:pPr>
            <a:r>
              <a:rPr lang="en-US" b="0" baseline="0" dirty="0"/>
              <a:t>Also can learn age, gender, facial hair, etc.</a:t>
            </a:r>
          </a:p>
          <a:p>
            <a:pPr marL="0" lvl="0" indent="0">
              <a:buFont typeface="Arial" panose="020B0604020202020204" pitchFamily="34" charset="0"/>
              <a:buNone/>
            </a:pPr>
            <a:r>
              <a:rPr lang="en-US" sz="900" b="1" i="0" u="none" strike="noStrike" kern="1200" baseline="0" dirty="0">
                <a:solidFill>
                  <a:schemeClr val="tx1"/>
                </a:solidFill>
                <a:effectLst/>
                <a:latin typeface="Segoe UI Light" pitchFamily="34" charset="0"/>
                <a:ea typeface="+mn-ea"/>
                <a:cs typeface="+mn-cs"/>
              </a:rPr>
              <a:t>Emotion API</a:t>
            </a:r>
            <a:r>
              <a:rPr lang="en-US" sz="900" b="0" i="0" u="none" strike="noStrike" kern="1200" baseline="0" dirty="0">
                <a:solidFill>
                  <a:schemeClr val="tx1"/>
                </a:solidFill>
                <a:effectLst/>
                <a:latin typeface="Segoe UI Light" pitchFamily="34" charset="0"/>
                <a:ea typeface="+mn-ea"/>
                <a:cs typeface="+mn-cs"/>
              </a:rPr>
              <a:t>: Can detect eight specific emotions – based on universal facial expressions that are cross-cultural. </a:t>
            </a:r>
            <a:endParaRPr lang="en-US"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dirty="0">
                <a:solidFill>
                  <a:schemeClr val="tx1"/>
                </a:solidFill>
                <a:effectLst/>
                <a:latin typeface="Segoe UI Light" pitchFamily="34" charset="0"/>
                <a:ea typeface="+mn-ea"/>
                <a:cs typeface="+mn-cs"/>
              </a:rPr>
              <a:t>Video API: </a:t>
            </a:r>
            <a:r>
              <a:rPr lang="en-US" sz="900" b="0" i="0" u="none" strike="noStrike" kern="1200" dirty="0">
                <a:solidFill>
                  <a:schemeClr val="tx1"/>
                </a:solidFill>
                <a:effectLst/>
                <a:latin typeface="Segoe UI Light" pitchFamily="34" charset="0"/>
                <a:ea typeface="+mn-ea"/>
                <a:cs typeface="+mn-cs"/>
              </a:rPr>
              <a:t>state</a:t>
            </a:r>
            <a:r>
              <a:rPr lang="en-US" sz="900" b="0" i="0" u="none" strike="noStrike" kern="1200" baseline="0" dirty="0">
                <a:solidFill>
                  <a:schemeClr val="tx1"/>
                </a:solidFill>
                <a:effectLst/>
                <a:latin typeface="Segoe UI Light" pitchFamily="34" charset="0"/>
                <a:ea typeface="+mn-ea"/>
                <a:cs typeface="+mn-cs"/>
              </a:rPr>
              <a:t> of the art video processing algorithms to developers</a:t>
            </a:r>
            <a:endParaRPr lang="en-US" sz="900" b="1" i="0" u="none" strike="noStrike" kern="1200" dirty="0">
              <a:solidFill>
                <a:schemeClr val="tx1"/>
              </a:solidFill>
              <a:effectLst/>
              <a:latin typeface="Segoe UI Light" pitchFamily="34" charset="0"/>
              <a:ea typeface="+mn-ea"/>
              <a:cs typeface="+mn-cs"/>
            </a:endParaRPr>
          </a:p>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i="0" u="none" strike="noStrike" kern="1200" baseline="0" dirty="0">
                <a:solidFill>
                  <a:schemeClr val="tx1"/>
                </a:solidFill>
                <a:effectLst/>
                <a:latin typeface="Segoe UI Light" pitchFamily="34" charset="0"/>
                <a:ea typeface="+mn-ea"/>
                <a:cs typeface="+mn-cs"/>
              </a:rPr>
              <a:t>Stabilization</a:t>
            </a:r>
          </a:p>
          <a:p>
            <a:pPr marL="628650" marR="0" lvl="1"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i="0" u="none" strike="noStrike" kern="1200" baseline="0" dirty="0">
                <a:solidFill>
                  <a:schemeClr val="tx1"/>
                </a:solidFill>
                <a:effectLst/>
                <a:latin typeface="Segoe UI Light" pitchFamily="34" charset="0"/>
                <a:ea typeface="+mn-ea"/>
                <a:cs typeface="+mn-cs"/>
              </a:rPr>
              <a:t>Makes videos less shaky. Used in </a:t>
            </a:r>
            <a:r>
              <a:rPr lang="en-US" sz="900" b="0" i="0" u="none" strike="noStrike" kern="1200" baseline="0" dirty="0" err="1">
                <a:solidFill>
                  <a:schemeClr val="tx1"/>
                </a:solidFill>
                <a:effectLst/>
                <a:latin typeface="Segoe UI Light" pitchFamily="34" charset="0"/>
                <a:ea typeface="+mn-ea"/>
                <a:cs typeface="+mn-cs"/>
              </a:rPr>
              <a:t>Hyperlapse</a:t>
            </a:r>
            <a:r>
              <a:rPr lang="en-US" sz="900" b="0" i="0" u="none" strike="noStrike" kern="1200" baseline="0" dirty="0">
                <a:solidFill>
                  <a:schemeClr val="tx1"/>
                </a:solidFill>
                <a:effectLst/>
                <a:latin typeface="Segoe UI Light" pitchFamily="34" charset="0"/>
                <a:ea typeface="+mn-ea"/>
                <a:cs typeface="+mn-cs"/>
              </a:rPr>
              <a:t> app.</a:t>
            </a:r>
          </a:p>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i="0" u="none" strike="noStrike" kern="1200" baseline="0" dirty="0">
                <a:solidFill>
                  <a:schemeClr val="tx1"/>
                </a:solidFill>
                <a:effectLst/>
                <a:latin typeface="Segoe UI Light" pitchFamily="34" charset="0"/>
                <a:ea typeface="+mn-ea"/>
                <a:cs typeface="+mn-cs"/>
              </a:rPr>
              <a:t>Face tracking</a:t>
            </a:r>
          </a:p>
          <a:p>
            <a:pPr marL="628650" marR="0" lvl="1"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i="0" u="none" strike="noStrike" kern="1200" baseline="0" dirty="0">
                <a:solidFill>
                  <a:schemeClr val="tx1"/>
                </a:solidFill>
                <a:effectLst/>
                <a:latin typeface="Segoe UI Light" pitchFamily="34" charset="0"/>
                <a:ea typeface="+mn-ea"/>
                <a:cs typeface="+mn-cs"/>
              </a:rPr>
              <a:t>Track faces in a video</a:t>
            </a:r>
          </a:p>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i="0" u="none" strike="noStrike" kern="1200" baseline="0" dirty="0">
                <a:solidFill>
                  <a:schemeClr val="tx1"/>
                </a:solidFill>
                <a:effectLst/>
                <a:latin typeface="Segoe UI Light" pitchFamily="34" charset="0"/>
                <a:ea typeface="+mn-ea"/>
                <a:cs typeface="+mn-cs"/>
              </a:rPr>
              <a:t>Motion Detection</a:t>
            </a:r>
          </a:p>
          <a:p>
            <a:pPr marL="628650" marR="0" lvl="1"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i="0" u="none" strike="noStrike" kern="1200" baseline="0" dirty="0">
                <a:solidFill>
                  <a:schemeClr val="tx1"/>
                </a:solidFill>
                <a:effectLst/>
                <a:latin typeface="Segoe UI Light" pitchFamily="34" charset="0"/>
                <a:ea typeface="+mn-ea"/>
                <a:cs typeface="+mn-cs"/>
              </a:rPr>
              <a:t>Let you know when motion occurred and duration</a:t>
            </a:r>
          </a:p>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i="0" u="none" strike="noStrike" kern="1200" baseline="0" dirty="0">
                <a:solidFill>
                  <a:schemeClr val="tx1"/>
                </a:solidFill>
                <a:effectLst/>
                <a:latin typeface="Segoe UI Light" pitchFamily="34" charset="0"/>
                <a:ea typeface="+mn-ea"/>
                <a:cs typeface="+mn-cs"/>
              </a:rPr>
              <a:t>Video Thumbnail: Take a long video, and automatically create a short preview clip.</a:t>
            </a:r>
          </a:p>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i="0" u="none" strike="noStrike" kern="1200" baseline="0" dirty="0">
                <a:solidFill>
                  <a:schemeClr val="tx1"/>
                </a:solidFill>
                <a:effectLst/>
                <a:latin typeface="Segoe UI Light" pitchFamily="34" charset="0"/>
                <a:ea typeface="+mn-ea"/>
                <a:cs typeface="+mn-cs"/>
              </a:rPr>
              <a:t>Face tracking</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3/11/2017 12:10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34525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zh-CN" dirty="0"/>
              <a:t>Computer Vision API example</a:t>
            </a:r>
            <a:r>
              <a:rPr lang="en-US" altLang="zh-CN" baseline="0" dirty="0"/>
              <a:t> here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zh-CN" baseline="0" dirty="0" err="1"/>
              <a:t>CogS</a:t>
            </a:r>
            <a:r>
              <a:rPr lang="en-US" altLang="zh-CN" baseline="0" dirty="0"/>
              <a:t> can detect the type of image (i.e. clip art and black and white), </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zh-CN" baseline="0" dirty="0"/>
              <a:t>tag actions in the photo (</a:t>
            </a:r>
            <a:r>
              <a:rPr lang="en-US" altLang="zh-CN" baseline="0" dirty="0" err="1"/>
              <a:t>people_swimming</a:t>
            </a:r>
            <a:r>
              <a:rPr lang="en-US" altLang="zh-CN" baseline="0" dirty="0"/>
              <a:t>) w/ confidence score</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zh-CN" baseline="0" dirty="0"/>
              <a:t>Is there adult content?</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zh-CN" baseline="0" dirty="0"/>
              <a:t>Tell you the faces in the photo, and some general info about them</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zh-CN" baseline="0" dirty="0"/>
              <a:t>Image colors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altLang="zh-CN" baseline="0" dirty="0"/>
              <a:t>Colors in a photo</a:t>
            </a:r>
          </a:p>
        </p:txBody>
      </p:sp>
    </p:spTree>
    <p:extLst>
      <p:ext uri="{BB962C8B-B14F-4D97-AF65-F5344CB8AC3E}">
        <p14:creationId xmlns:p14="http://schemas.microsoft.com/office/powerpoint/2010/main" val="1325124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Optical</a:t>
            </a:r>
            <a:r>
              <a:rPr lang="en-US" altLang="zh-CN" baseline="0" dirty="0"/>
              <a:t> character recognition</a:t>
            </a:r>
          </a:p>
          <a:p>
            <a:r>
              <a:rPr lang="en-US" altLang="zh-CN" baseline="0" dirty="0"/>
              <a:t>Using this for building an expenses app right now.</a:t>
            </a:r>
          </a:p>
          <a:p>
            <a:endParaRPr lang="en-US" altLang="zh-CN" baseline="0" dirty="0"/>
          </a:p>
          <a:p>
            <a:r>
              <a:rPr lang="en-US" altLang="zh-CN" baseline="0" dirty="0"/>
              <a:t>Because these are just RESTful APIs, you can see we get back a nice JSON response from our RESTful service call</a:t>
            </a:r>
            <a:endParaRPr lang="zh-CN" altLang="en-US" dirty="0"/>
          </a:p>
        </p:txBody>
      </p:sp>
    </p:spTree>
    <p:extLst>
      <p:ext uri="{BB962C8B-B14F-4D97-AF65-F5344CB8AC3E}">
        <p14:creationId xmlns:p14="http://schemas.microsoft.com/office/powerpoint/2010/main" val="25956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Speech</a:t>
            </a:r>
            <a:endParaRPr lang="en-US" b="0" dirty="0"/>
          </a:p>
          <a:p>
            <a:pPr marL="171450" lvl="0" indent="-171450">
              <a:buFont typeface="Arial" charset="0"/>
              <a:buChar char="•"/>
            </a:pPr>
            <a:r>
              <a:rPr lang="en-US" b="0" dirty="0"/>
              <a:t>State</a:t>
            </a:r>
            <a:r>
              <a:rPr lang="en-US" b="0" baseline="0" dirty="0"/>
              <a:t>-of-the-art algorithms for processing spoken language powered by Bing. Supports seven languages right now, more coming every day.</a:t>
            </a:r>
          </a:p>
          <a:p>
            <a:pPr marL="171450" lvl="0" indent="-171450">
              <a:buFont typeface="Arial" charset="0"/>
              <a:buChar char="•"/>
            </a:pPr>
            <a:r>
              <a:rPr lang="en-US" b="1" baseline="0" dirty="0"/>
              <a:t>Bing Speech API</a:t>
            </a:r>
          </a:p>
          <a:p>
            <a:pPr marL="628650" lvl="1" indent="-171450">
              <a:buFont typeface="Arial" charset="0"/>
              <a:buChar char="•"/>
            </a:pPr>
            <a:r>
              <a:rPr lang="en-US" b="0" baseline="0" dirty="0"/>
              <a:t>Speech recognition – speech to text</a:t>
            </a:r>
          </a:p>
          <a:p>
            <a:pPr marL="628650" lvl="1" indent="-171450">
              <a:buFont typeface="Arial" charset="0"/>
              <a:buChar char="•"/>
            </a:pPr>
            <a:r>
              <a:rPr lang="en-US" b="0" baseline="0" dirty="0"/>
              <a:t>Text to speech</a:t>
            </a:r>
          </a:p>
          <a:p>
            <a:pPr marL="628650" lvl="1" indent="-171450">
              <a:buFont typeface="Arial" charset="0"/>
              <a:buChar char="•"/>
            </a:pPr>
            <a:r>
              <a:rPr lang="en-US" b="0" baseline="0" dirty="0"/>
              <a:t>Intent – not just words returned, but also intent</a:t>
            </a:r>
          </a:p>
          <a:p>
            <a:pPr marL="171450" lvl="0" indent="-171450">
              <a:buFont typeface="Arial" charset="0"/>
              <a:buChar char="•"/>
            </a:pPr>
            <a:r>
              <a:rPr lang="en-US" b="1" baseline="0" dirty="0"/>
              <a:t>Speaker Recognition</a:t>
            </a:r>
          </a:p>
          <a:p>
            <a:pPr marL="628650" lvl="1" indent="-171450">
              <a:buFont typeface="Arial" charset="0"/>
              <a:buChar char="•"/>
            </a:pPr>
            <a:r>
              <a:rPr lang="en-US" b="0" dirty="0"/>
              <a:t>Verification</a:t>
            </a:r>
            <a:r>
              <a:rPr lang="en-US" b="0" baseline="0" dirty="0"/>
              <a:t> – is this the owner of this phone?</a:t>
            </a:r>
          </a:p>
          <a:p>
            <a:pPr marL="1085850" lvl="2" indent="-171450">
              <a:buFont typeface="Arial" charset="0"/>
              <a:buChar char="•"/>
            </a:pPr>
            <a:r>
              <a:rPr lang="en-US" b="0" baseline="0" dirty="0"/>
              <a:t>Xbox </a:t>
            </a:r>
            <a:r>
              <a:rPr lang="en-US" b="0" baseline="0" dirty="0" err="1"/>
              <a:t>devs</a:t>
            </a:r>
            <a:r>
              <a:rPr lang="en-US" b="0" baseline="0" dirty="0"/>
              <a:t> could have used this when people kept yelling “Xbox off” on multiplayer</a:t>
            </a:r>
          </a:p>
          <a:p>
            <a:pPr marL="628650" lvl="1" indent="-171450">
              <a:buFont typeface="Arial" charset="0"/>
              <a:buChar char="•"/>
            </a:pPr>
            <a:r>
              <a:rPr lang="en-US" b="0" baseline="0" dirty="0"/>
              <a:t>Identification – For famous peoples, who is talking?</a:t>
            </a:r>
          </a:p>
          <a:p>
            <a:pPr marL="171450" lvl="0" indent="-171450">
              <a:buFont typeface="Arial" charset="0"/>
              <a:buChar char="•"/>
            </a:pPr>
            <a:r>
              <a:rPr lang="en-US" b="0" baseline="0" dirty="0"/>
              <a:t>CRIS</a:t>
            </a:r>
          </a:p>
          <a:p>
            <a:pPr marL="628650" lvl="1" indent="-171450">
              <a:buFont typeface="Arial" charset="0"/>
              <a:buChar char="•"/>
            </a:pPr>
            <a:r>
              <a:rPr lang="en-US" b="0" baseline="0" dirty="0"/>
              <a:t>Essentially, speech recognition on steroids.</a:t>
            </a:r>
          </a:p>
          <a:p>
            <a:pPr marL="628650" lvl="1" indent="-171450">
              <a:buFont typeface="Arial" charset="0"/>
              <a:buChar char="•"/>
            </a:pPr>
            <a:r>
              <a:rPr lang="en-US" b="0" baseline="0" dirty="0"/>
              <a:t>Add custom language models by tailing to vocabulary of app and speaking style of </a:t>
            </a:r>
            <a:r>
              <a:rPr lang="en-US" b="0" baseline="0" dirty="0" err="1"/>
              <a:t>useres</a:t>
            </a:r>
            <a:endParaRPr lang="en-US" b="0" baseline="0" dirty="0"/>
          </a:p>
          <a:p>
            <a:pPr marL="628650" lvl="1" indent="-171450">
              <a:buFont typeface="Arial" charset="0"/>
              <a:buChar char="•"/>
            </a:pPr>
            <a:r>
              <a:rPr lang="en-US" b="0" baseline="0" dirty="0"/>
              <a:t>Acoustic models for matching in weird acoustic environments</a:t>
            </a:r>
          </a:p>
          <a:p>
            <a:pPr marL="628650" lvl="1" indent="-171450">
              <a:buFont typeface="Arial" charset="0"/>
              <a:buChar char="•"/>
            </a:pPr>
            <a:r>
              <a:rPr lang="en-US" b="0" baseline="0" dirty="0"/>
              <a:t>Building app for </a:t>
            </a:r>
            <a:r>
              <a:rPr lang="en-US" b="0" baseline="0" dirty="0" err="1"/>
              <a:t>dotNet</a:t>
            </a:r>
            <a:r>
              <a:rPr lang="en-US" b="0" baseline="0" dirty="0"/>
              <a:t> </a:t>
            </a:r>
            <a:r>
              <a:rPr lang="en-US" b="0" baseline="0" dirty="0" err="1"/>
              <a:t>devs</a:t>
            </a:r>
            <a:r>
              <a:rPr lang="en-US" b="0" baseline="0" dirty="0"/>
              <a:t> to search MSDN</a:t>
            </a:r>
          </a:p>
          <a:p>
            <a:pPr marL="1085850" lvl="2" indent="-171450">
              <a:buFont typeface="Arial" charset="0"/>
              <a:buChar char="•"/>
            </a:pPr>
            <a:r>
              <a:rPr lang="en-US" b="0" baseline="0" dirty="0"/>
              <a:t>“object oriented” ”namespace” “</a:t>
            </a:r>
            <a:r>
              <a:rPr lang="en-US" b="0" baseline="0" dirty="0" err="1"/>
              <a:t>dotNet</a:t>
            </a:r>
            <a:r>
              <a:rPr lang="en-US" b="0" baseline="0" dirty="0"/>
              <a:t>” – have CRIS learn these</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3/11/2017 12:10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04206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Language</a:t>
            </a:r>
          </a:p>
          <a:p>
            <a:pPr marL="171450" indent="-171450">
              <a:buFont typeface="Arial" charset="0"/>
              <a:buChar char="•"/>
            </a:pPr>
            <a:r>
              <a:rPr lang="en-US" b="0" dirty="0"/>
              <a:t>IMHO, one of the coolest parts of MCS.</a:t>
            </a:r>
          </a:p>
          <a:p>
            <a:pPr marL="171450" indent="-171450">
              <a:buFont typeface="Arial" charset="0"/>
              <a:buChar char="•"/>
            </a:pPr>
            <a:r>
              <a:rPr lang="en-US" b="0" dirty="0"/>
              <a:t>Spell</a:t>
            </a:r>
            <a:r>
              <a:rPr lang="en-US" b="0" baseline="0" dirty="0"/>
              <a:t> checking for text and provide accurate suggestions (contextually)</a:t>
            </a:r>
          </a:p>
          <a:p>
            <a:pPr marL="171450" indent="-171450">
              <a:buFont typeface="Arial" charset="0"/>
              <a:buChar char="•"/>
            </a:pPr>
            <a:r>
              <a:rPr lang="en-US" b="0" baseline="0" dirty="0"/>
              <a:t>Trained using data from billions of web pages, updated super frequently</a:t>
            </a:r>
            <a:endParaRPr lang="en-US" sz="900" b="0" i="0" u="none" strike="noStrike" kern="1200" baseline="0" dirty="0">
              <a:solidFill>
                <a:schemeClr val="tx1"/>
              </a:solidFill>
              <a:effectLst/>
              <a:latin typeface="Segoe UI Light" pitchFamily="34" charset="0"/>
              <a:ea typeface="+mn-ea"/>
              <a:cs typeface="+mn-cs"/>
            </a:endParaRPr>
          </a:p>
          <a:p>
            <a:r>
              <a:rPr lang="en-US" sz="900" b="1" i="0" u="none" strike="noStrike" kern="1200" baseline="0" dirty="0">
                <a:solidFill>
                  <a:schemeClr val="tx1"/>
                </a:solidFill>
                <a:effectLst/>
                <a:latin typeface="Segoe UI Light" pitchFamily="34" charset="0"/>
                <a:ea typeface="+mn-ea"/>
                <a:cs typeface="+mn-cs"/>
              </a:rPr>
              <a:t>Web Language Model API</a:t>
            </a:r>
          </a:p>
          <a:p>
            <a:pPr marL="171450" indent="-171450">
              <a:buFont typeface="Arial" charset="0"/>
              <a:buChar char="•"/>
            </a:pPr>
            <a:r>
              <a:rPr lang="en-US" sz="900" b="0" i="0" u="none" strike="noStrike" kern="1200" dirty="0">
                <a:solidFill>
                  <a:schemeClr val="tx1"/>
                </a:solidFill>
                <a:effectLst/>
                <a:latin typeface="Segoe UI Light" pitchFamily="34" charset="0"/>
                <a:ea typeface="+mn-ea"/>
                <a:cs typeface="+mn-cs"/>
              </a:rPr>
              <a:t>Work breaking</a:t>
            </a:r>
          </a:p>
          <a:p>
            <a:pPr marL="171450" indent="-171450">
              <a:buFont typeface="Arial" charset="0"/>
              <a:buChar char="•"/>
            </a:pPr>
            <a:r>
              <a:rPr lang="en-US" sz="900" b="0" i="0" u="none" strike="noStrike" kern="1200" dirty="0">
                <a:solidFill>
                  <a:schemeClr val="tx1"/>
                </a:solidFill>
                <a:effectLst/>
                <a:latin typeface="Segoe UI Light" pitchFamily="34" charset="0"/>
                <a:ea typeface="+mn-ea"/>
                <a:cs typeface="+mn-cs"/>
              </a:rPr>
              <a:t>Next</a:t>
            </a:r>
            <a:r>
              <a:rPr lang="en-US" sz="900" b="0" i="0" u="none" strike="noStrike" kern="1200" baseline="0" dirty="0">
                <a:solidFill>
                  <a:schemeClr val="tx1"/>
                </a:solidFill>
                <a:effectLst/>
                <a:latin typeface="Segoe UI Light" pitchFamily="34" charset="0"/>
                <a:ea typeface="+mn-ea"/>
                <a:cs typeface="+mn-cs"/>
              </a:rPr>
              <a:t> word completions, etc.</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Light" pitchFamily="34" charset="0"/>
                <a:ea typeface="+mn-ea"/>
                <a:cs typeface="+mn-cs"/>
              </a:rPr>
              <a:t>Linguistic Analysis API</a:t>
            </a:r>
            <a:r>
              <a:rPr lang="en-US" sz="900" b="0" i="0" u="none" strike="noStrike" kern="1200" baseline="0" dirty="0">
                <a:solidFill>
                  <a:schemeClr val="tx1"/>
                </a:solidFill>
                <a:effectLst/>
                <a:latin typeface="Segoe UI Light" pitchFamily="34" charset="0"/>
                <a:ea typeface="+mn-ea"/>
                <a:cs typeface="+mn-cs"/>
              </a:rPr>
              <a:t>: </a:t>
            </a:r>
            <a:r>
              <a:rPr lang="en-US" dirty="0"/>
              <a:t>The</a:t>
            </a:r>
            <a:r>
              <a:rPr lang="en-US" baseline="0" dirty="0"/>
              <a:t> L</a:t>
            </a:r>
            <a:r>
              <a:rPr lang="en-US" dirty="0"/>
              <a:t>inguistic Analysis</a:t>
            </a:r>
            <a:r>
              <a:rPr lang="en-US" baseline="0" dirty="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a:t>
            </a:r>
          </a:p>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i="0" u="none" strike="noStrike" kern="1200" baseline="0" dirty="0">
                <a:solidFill>
                  <a:schemeClr val="tx1"/>
                </a:solidFill>
                <a:effectLst/>
                <a:latin typeface="Segoe UI Light" pitchFamily="34" charset="0"/>
                <a:ea typeface="+mn-ea"/>
                <a:cs typeface="+mn-cs"/>
              </a:rPr>
              <a:t>Based on a review a user has written, prepopulate the rating field with a suggested value based on their review</a:t>
            </a:r>
            <a:endParaRPr lang="en-US" sz="9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Light" pitchFamily="34" charset="0"/>
                <a:ea typeface="+mn-ea"/>
                <a:cs typeface="+mn-cs"/>
              </a:rPr>
              <a:t>LUIS: </a:t>
            </a:r>
            <a:r>
              <a:rPr lang="en-US" sz="900" b="0" i="0" u="none" strike="noStrike" kern="1200" dirty="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Example: You can say “turn down the thermostat in the living room,” send it to a LUIS model, and instead of just returning the text that represents what was said, LUIS will return: the action is “turn down,” the location is “living room,” and the target is “thermostat.”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i="0" u="none" strike="noStrike" kern="1200" dirty="0">
                <a:solidFill>
                  <a:schemeClr val="tx1"/>
                </a:solidFill>
                <a:effectLst/>
                <a:latin typeface="Segoe UI Light" pitchFamily="34" charset="0"/>
                <a:ea typeface="+mn-ea"/>
                <a:cs typeface="+mn-cs"/>
              </a:rPr>
              <a:t>Key takeaway: speak, it’ll</a:t>
            </a:r>
            <a:r>
              <a:rPr lang="en-US" sz="900" b="0" i="0" u="none" strike="noStrike" kern="1200" baseline="0" dirty="0">
                <a:solidFill>
                  <a:schemeClr val="tx1"/>
                </a:solidFill>
                <a:effectLst/>
                <a:latin typeface="Segoe UI Light" pitchFamily="34" charset="0"/>
                <a:ea typeface="+mn-ea"/>
                <a:cs typeface="+mn-cs"/>
              </a:rPr>
              <a:t> give you back the user’s intent. Pretty awesome.</a:t>
            </a:r>
            <a:endParaRPr lang="en-US" sz="900" b="0" i="0" u="none" strike="noStrike" kern="1200" dirty="0">
              <a:solidFill>
                <a:schemeClr val="tx1"/>
              </a:solidFill>
              <a:effectLst/>
              <a:latin typeface="Segoe UI Light" pitchFamily="34" charset="0"/>
              <a:ea typeface="+mn-ea"/>
              <a:cs typeface="+mn-cs"/>
            </a:endParaRPr>
          </a:p>
          <a:p>
            <a:pPr marL="171450" marR="0" indent="-171450" algn="l" defTabSz="932742" rtl="0" eaLnBrk="1" fontAlgn="auto" latinLnBrk="0" hangingPunct="1">
              <a:lnSpc>
                <a:spcPct val="90000"/>
              </a:lnSpc>
              <a:spcBef>
                <a:spcPts val="0"/>
              </a:spcBef>
              <a:spcAft>
                <a:spcPts val="340"/>
              </a:spcAft>
              <a:buClrTx/>
              <a:buSzTx/>
              <a:buFont typeface="Arial" charset="0"/>
              <a:buChar char="•"/>
              <a:tabLst/>
              <a:defRPr/>
            </a:pPr>
            <a:r>
              <a:rPr lang="en-US" sz="900" b="0" i="0" u="none" strike="noStrike" kern="1200" dirty="0">
                <a:solidFill>
                  <a:schemeClr val="tx1"/>
                </a:solidFill>
                <a:effectLst/>
                <a:latin typeface="Segoe UI Light" pitchFamily="34" charset="0"/>
                <a:ea typeface="+mn-ea"/>
                <a:cs typeface="+mn-cs"/>
              </a:rPr>
              <a:t>You could quite</a:t>
            </a:r>
            <a:r>
              <a:rPr lang="en-US" sz="900" b="0" i="0" u="none" strike="noStrike" kern="1200" baseline="0" dirty="0">
                <a:solidFill>
                  <a:schemeClr val="tx1"/>
                </a:solidFill>
                <a:effectLst/>
                <a:latin typeface="Segoe UI Light" pitchFamily="34" charset="0"/>
                <a:ea typeface="+mn-ea"/>
                <a:cs typeface="+mn-cs"/>
              </a:rPr>
              <a:t> literally build a Cortana / Siri / Google Now clone with this. </a:t>
            </a:r>
            <a:endParaRPr lang="en-US" sz="900" b="0" i="0" u="none" strike="noStrike"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Text Analytics API:</a:t>
            </a:r>
          </a:p>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b="0" dirty="0"/>
              <a:t>Sentiment</a:t>
            </a:r>
            <a:r>
              <a:rPr lang="en-US" b="0" baseline="0" dirty="0"/>
              <a:t> analysis</a:t>
            </a:r>
          </a:p>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b="0" baseline="0" dirty="0"/>
              <a:t>Key phrase detection</a:t>
            </a:r>
          </a:p>
          <a:p>
            <a:pPr marL="628650" marR="0" lvl="1" indent="-171450" algn="l" defTabSz="932742" rtl="0" eaLnBrk="1" fontAlgn="auto" latinLnBrk="0" hangingPunct="1">
              <a:lnSpc>
                <a:spcPct val="90000"/>
              </a:lnSpc>
              <a:spcBef>
                <a:spcPts val="0"/>
              </a:spcBef>
              <a:spcAft>
                <a:spcPts val="340"/>
              </a:spcAft>
              <a:buClrTx/>
              <a:buSzTx/>
              <a:buFont typeface="Arial" charset="0"/>
              <a:buChar char="•"/>
              <a:tabLst/>
              <a:defRPr/>
            </a:pPr>
            <a:r>
              <a:rPr lang="en-US" b="0" baseline="0" dirty="0"/>
              <a:t>Building an app right now using this!</a:t>
            </a:r>
          </a:p>
          <a:p>
            <a:pPr marL="628650" marR="0" lvl="1" indent="-171450" algn="l" defTabSz="932742" rtl="0" eaLnBrk="1" fontAlgn="auto" latinLnBrk="0" hangingPunct="1">
              <a:lnSpc>
                <a:spcPct val="90000"/>
              </a:lnSpc>
              <a:spcBef>
                <a:spcPts val="0"/>
              </a:spcBef>
              <a:spcAft>
                <a:spcPts val="340"/>
              </a:spcAft>
              <a:buClrTx/>
              <a:buSzTx/>
              <a:buFont typeface="Arial" charset="0"/>
              <a:buChar char="•"/>
              <a:tabLst/>
              <a:defRPr/>
            </a:pPr>
            <a:r>
              <a:rPr lang="en-US" b="0" baseline="0" dirty="0"/>
              <a:t>Take a photo of a passage, use OCR to get the text, and then use Text Analytics to highlight it for me.</a:t>
            </a:r>
          </a:p>
          <a:p>
            <a:pPr marL="628650" marR="0" lvl="1" indent="-171450" algn="l" defTabSz="932742" rtl="0" eaLnBrk="1" fontAlgn="auto" latinLnBrk="0" hangingPunct="1">
              <a:lnSpc>
                <a:spcPct val="90000"/>
              </a:lnSpc>
              <a:spcBef>
                <a:spcPts val="0"/>
              </a:spcBef>
              <a:spcAft>
                <a:spcPts val="340"/>
              </a:spcAft>
              <a:buClrTx/>
              <a:buSzTx/>
              <a:buFont typeface="Arial" charset="0"/>
              <a:buChar char="•"/>
              <a:tabLst/>
              <a:defRPr/>
            </a:pPr>
            <a:r>
              <a:rPr lang="en-US" b="0" baseline="0" dirty="0"/>
              <a:t>Wish I had this in college!</a:t>
            </a:r>
          </a:p>
          <a:p>
            <a:pPr marL="171450" marR="0" lvl="0" indent="-171450" algn="l" defTabSz="932742" rtl="0" eaLnBrk="1" fontAlgn="auto" latinLnBrk="0" hangingPunct="1">
              <a:lnSpc>
                <a:spcPct val="90000"/>
              </a:lnSpc>
              <a:spcBef>
                <a:spcPts val="0"/>
              </a:spcBef>
              <a:spcAft>
                <a:spcPts val="340"/>
              </a:spcAft>
              <a:buClrTx/>
              <a:buSzTx/>
              <a:buFont typeface="Arial" charset="0"/>
              <a:buChar char="•"/>
              <a:tabLst/>
              <a:defRPr/>
            </a:pPr>
            <a:r>
              <a:rPr lang="en-US" b="0" baseline="0" dirty="0"/>
              <a:t>Topic detection</a:t>
            </a:r>
            <a:endParaRPr lang="en-US" b="0"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3/11/2017 12:10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32341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b="0" baseline="0" dirty="0"/>
              <a:t>This is the same tech that powers Bing/Xbox!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900" b="0" baseline="0" dirty="0"/>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1" baseline="0" dirty="0"/>
              <a:t>Web Search</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Combination of all searches on the right</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You get ranks for each piece of content. Depending on search, image, news, may be higher</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Just like searching on a real webpage</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1" baseline="0" dirty="0"/>
              <a:t>Autosuggest</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Verticals allow you to grab even more info</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Very similar to Azure Search, but smarter</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Provide recommendations to your user as they type (not just spellcheck, either)</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1" baseline="0" dirty="0"/>
              <a:t>Image Search</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Only get images licensed under Creative Commons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1" baseline="0" dirty="0"/>
              <a:t>Video Search</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Get trending videos, detailed metadata, and rich results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Even video thumbnails</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If we search for ”Kenny Chesney songs”, we can get 30 second thumbnails of music videos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1" baseline="0" dirty="0"/>
              <a:t>News Search</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Search for news content</a:t>
            </a:r>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r>
              <a:rPr lang="en-US" sz="900" b="0" baseline="0" dirty="0"/>
              <a:t>Cool thing about cognitive services is you can use it just a little in your apps, or a lot. You could build a Flipboard clone with the News Search APIs</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3/11/2017 12:10 AM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13436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start screen">
    <p:spTree>
      <p:nvGrpSpPr>
        <p:cNvPr id="1" name=""/>
        <p:cNvGrpSpPr/>
        <p:nvPr/>
      </p:nvGrpSpPr>
      <p:grpSpPr>
        <a:xfrm>
          <a:off x="0" y="0"/>
          <a:ext cx="0" cy="0"/>
          <a:chOff x="0" y="0"/>
          <a:chExt cx="0" cy="0"/>
        </a:xfrm>
      </p:grpSpPr>
      <p:sp>
        <p:nvSpPr>
          <p:cNvPr id="14" name="Shape 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74096781"/>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Section Title Accent Color 1">
    <p:spTree>
      <p:nvGrpSpPr>
        <p:cNvPr id="1" name=""/>
        <p:cNvGrpSpPr/>
        <p:nvPr/>
      </p:nvGrpSpPr>
      <p:grpSpPr>
        <a:xfrm>
          <a:off x="0" y="0"/>
          <a:ext cx="0" cy="0"/>
          <a:chOff x="0" y="0"/>
          <a:chExt cx="0" cy="0"/>
        </a:xfrm>
      </p:grpSpPr>
      <p:pic>
        <p:nvPicPr>
          <p:cNvPr id="112"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113" name="Shape 113"/>
          <p:cNvSpPr>
            <a:spLocks noGrp="1"/>
          </p:cNvSpPr>
          <p:nvPr>
            <p:ph type="title"/>
          </p:nvPr>
        </p:nvSpPr>
        <p:spPr>
          <a:xfrm>
            <a:off x="269371" y="1727923"/>
            <a:ext cx="7890467" cy="1795536"/>
          </a:xfrm>
          <a:prstGeom prst="rect">
            <a:avLst/>
          </a:prstGeom>
        </p:spPr>
        <p:txBody>
          <a:bodyPr>
            <a:normAutofit/>
          </a:bodyPr>
          <a:lstStyle>
            <a:lvl1pPr>
              <a:defRPr sz="5295" spc="-98"/>
            </a:lvl1pPr>
          </a:lstStyle>
          <a:p>
            <a:r>
              <a:t>Title Text</a:t>
            </a:r>
          </a:p>
        </p:txBody>
      </p:sp>
      <p:pic>
        <p:nvPicPr>
          <p:cNvPr id="114" name="image3.pdf"/>
          <p:cNvPicPr>
            <a:picLocks noChangeAspect="1"/>
          </p:cNvPicPr>
          <p:nvPr/>
        </p:nvPicPr>
        <p:blipFill>
          <a:blip r:embed="rId3">
            <a:extLst/>
          </a:blip>
          <a:stretch>
            <a:fillRect/>
          </a:stretch>
        </p:blipFill>
        <p:spPr>
          <a:xfrm>
            <a:off x="242590" y="5905605"/>
            <a:ext cx="1820070" cy="670247"/>
          </a:xfrm>
          <a:prstGeom prst="rect">
            <a:avLst/>
          </a:prstGeom>
          <a:ln w="12700">
            <a:miter lim="400000"/>
          </a:ln>
        </p:spPr>
      </p:pic>
      <p:sp>
        <p:nvSpPr>
          <p:cNvPr id="115" name="Shape 11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8231495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reserve="1">
  <p:cSld name="Blank">
    <p:spTree>
      <p:nvGrpSpPr>
        <p:cNvPr id="1" name=""/>
        <p:cNvGrpSpPr/>
        <p:nvPr/>
      </p:nvGrpSpPr>
      <p:grpSpPr>
        <a:xfrm>
          <a:off x="0" y="0"/>
          <a:ext cx="0" cy="0"/>
          <a:chOff x="0" y="0"/>
          <a:chExt cx="0" cy="0"/>
        </a:xfrm>
      </p:grpSpPr>
      <p:pic>
        <p:nvPicPr>
          <p:cNvPr id="122"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pic>
        <p:nvPicPr>
          <p:cNvPr id="123" name="image3.pdf"/>
          <p:cNvPicPr>
            <a:picLocks noChangeAspect="1"/>
          </p:cNvPicPr>
          <p:nvPr/>
        </p:nvPicPr>
        <p:blipFill>
          <a:blip r:embed="rId3">
            <a:extLst/>
          </a:blip>
          <a:stretch>
            <a:fillRect/>
          </a:stretch>
        </p:blipFill>
        <p:spPr>
          <a:xfrm>
            <a:off x="242590" y="5905605"/>
            <a:ext cx="1820070" cy="670247"/>
          </a:xfrm>
          <a:prstGeom prst="rect">
            <a:avLst/>
          </a:prstGeom>
          <a:ln w="12700">
            <a:miter lim="400000"/>
          </a:ln>
        </p:spPr>
      </p:pic>
      <p:sp>
        <p:nvSpPr>
          <p:cNvPr id="124" name="Shape 1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1140405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Closing logo slide">
    <p:spTree>
      <p:nvGrpSpPr>
        <p:cNvPr id="1" name=""/>
        <p:cNvGrpSpPr/>
        <p:nvPr/>
      </p:nvGrpSpPr>
      <p:grpSpPr>
        <a:xfrm>
          <a:off x="0" y="0"/>
          <a:ext cx="0" cy="0"/>
          <a:chOff x="0" y="0"/>
          <a:chExt cx="0" cy="0"/>
        </a:xfrm>
      </p:grpSpPr>
      <p:pic>
        <p:nvPicPr>
          <p:cNvPr id="235"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236" name="Shape 236"/>
          <p:cNvSpPr/>
          <p:nvPr/>
        </p:nvSpPr>
        <p:spPr>
          <a:xfrm>
            <a:off x="269308" y="6180030"/>
            <a:ext cx="11656499" cy="393716"/>
          </a:xfrm>
          <a:prstGeom prst="rect">
            <a:avLst/>
          </a:prstGeom>
          <a:ln w="12700">
            <a:miter lim="400000"/>
          </a:ln>
          <a:extLst>
            <a:ext uri="{C572A759-6A51-4108-AA02-DFA0A04FC94B}">
              <ma14:wrappingTextBoxFlag xmlns:ma14="http://schemas.microsoft.com/office/mac/drawingml/2011/main" xmlns="" val="1"/>
            </a:ext>
          </a:extLst>
        </p:spPr>
        <p:txBody>
          <a:bodyPr lIns="143465" tIns="143465" rIns="143465" bIns="143465">
            <a:spAutoFit/>
          </a:bodyPr>
          <a:lstStyle>
            <a:lvl1pPr defTabSz="932289">
              <a:defRPr sz="700">
                <a:solidFill>
                  <a:srgbClr val="FFFFFF"/>
                </a:solidFill>
              </a:defRPr>
            </a:lvl1pPr>
          </a:lstStyle>
          <a:p>
            <a:r>
              <a:rPr sz="686"/>
              <a:t>© 2014 Microsoft Corporation. All rights reserved. </a:t>
            </a:r>
          </a:p>
        </p:txBody>
      </p:sp>
      <p:pic>
        <p:nvPicPr>
          <p:cNvPr id="237" name="image7.png"/>
          <p:cNvPicPr>
            <a:picLocks noChangeAspect="1"/>
          </p:cNvPicPr>
          <p:nvPr/>
        </p:nvPicPr>
        <p:blipFill>
          <a:blip r:embed="rId3">
            <a:extLst/>
          </a:blip>
          <a:stretch>
            <a:fillRect/>
          </a:stretch>
        </p:blipFill>
        <p:spPr>
          <a:xfrm>
            <a:off x="450318" y="3087858"/>
            <a:ext cx="3224684" cy="691637"/>
          </a:xfrm>
          <a:prstGeom prst="rect">
            <a:avLst/>
          </a:prstGeom>
          <a:ln w="12700">
            <a:miter lim="400000"/>
          </a:ln>
        </p:spPr>
      </p:pic>
      <p:sp>
        <p:nvSpPr>
          <p:cNvPr id="238" name="Shape 23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538990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reserve="1">
  <p:cSld name="Black Notes slide Layout">
    <p:spTree>
      <p:nvGrpSpPr>
        <p:cNvPr id="1" name=""/>
        <p:cNvGrpSpPr/>
        <p:nvPr/>
      </p:nvGrpSpPr>
      <p:grpSpPr>
        <a:xfrm>
          <a:off x="0" y="0"/>
          <a:ext cx="0" cy="0"/>
          <a:chOff x="0" y="0"/>
          <a:chExt cx="0" cy="0"/>
        </a:xfrm>
      </p:grpSpPr>
      <p:pic>
        <p:nvPicPr>
          <p:cNvPr id="245"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246" name="Shape 246"/>
          <p:cNvSpPr>
            <a:spLocks noGrp="1"/>
          </p:cNvSpPr>
          <p:nvPr>
            <p:ph type="body" sz="half" idx="1"/>
          </p:nvPr>
        </p:nvSpPr>
        <p:spPr>
          <a:xfrm>
            <a:off x="269309" y="1190798"/>
            <a:ext cx="11656499" cy="2399314"/>
          </a:xfrm>
          <a:prstGeom prst="rect">
            <a:avLst/>
          </a:prstGeom>
        </p:spPr>
        <p:txBody>
          <a:bodyPr>
            <a:normAutofit/>
          </a:bodyPr>
          <a:lstStyle>
            <a:lvl1pPr marL="284877" indent="-284877">
              <a:spcBef>
                <a:spcPts val="784"/>
              </a:spcBef>
              <a:buClr>
                <a:srgbClr val="FFFFFF"/>
              </a:buClr>
              <a:defRPr sz="3530">
                <a:latin typeface="Segoe UI"/>
                <a:ea typeface="Segoe UI"/>
                <a:cs typeface="Segoe UI"/>
                <a:sym typeface="Segoe UI"/>
              </a:defRPr>
            </a:lvl1pPr>
            <a:lvl2pPr marL="594855" indent="-309978">
              <a:spcBef>
                <a:spcPts val="784"/>
              </a:spcBef>
              <a:buClr>
                <a:srgbClr val="FFFFFF"/>
              </a:buClr>
              <a:defRPr sz="3530">
                <a:latin typeface="Segoe UI"/>
                <a:ea typeface="Segoe UI"/>
                <a:cs typeface="Segoe UI"/>
                <a:sym typeface="Segoe UI"/>
              </a:defRPr>
            </a:lvl2pPr>
            <a:lvl3pPr marL="926683" indent="-366270">
              <a:spcBef>
                <a:spcPts val="784"/>
              </a:spcBef>
              <a:buClr>
                <a:srgbClr val="FFFFFF"/>
              </a:buClr>
              <a:defRPr sz="3530">
                <a:latin typeface="Segoe UI"/>
                <a:ea typeface="Segoe UI"/>
                <a:cs typeface="Segoe UI"/>
                <a:sym typeface="Segoe UI"/>
              </a:defRPr>
            </a:lvl3pPr>
            <a:lvl4pPr marL="1181537" indent="-336248">
              <a:spcBef>
                <a:spcPts val="784"/>
              </a:spcBef>
              <a:buClr>
                <a:srgbClr val="FFFFFF"/>
              </a:buClr>
              <a:defRPr sz="3530">
                <a:latin typeface="Segoe UI"/>
                <a:ea typeface="Segoe UI"/>
                <a:cs typeface="Segoe UI"/>
                <a:sym typeface="Segoe UI"/>
              </a:defRPr>
            </a:lvl4pPr>
            <a:lvl5pPr marL="1472952" indent="-403497">
              <a:spcBef>
                <a:spcPts val="784"/>
              </a:spcBef>
              <a:buClr>
                <a:srgbClr val="FFFFFF"/>
              </a:buClr>
              <a:defRPr sz="3530">
                <a:latin typeface="Segoe UI"/>
                <a:ea typeface="Segoe UI"/>
                <a:cs typeface="Segoe UI"/>
                <a:sym typeface="Segoe UI"/>
              </a:defRPr>
            </a:lvl5pPr>
          </a:lstStyle>
          <a:p>
            <a:r>
              <a:t>Body Level One</a:t>
            </a:r>
          </a:p>
          <a:p>
            <a:pPr lvl="1"/>
            <a:r>
              <a:t>Body Level Two</a:t>
            </a:r>
          </a:p>
          <a:p>
            <a:pPr lvl="2"/>
            <a:r>
              <a:t>Body Level Three</a:t>
            </a:r>
          </a:p>
          <a:p>
            <a:pPr lvl="3"/>
            <a:r>
              <a:t>Body Level Four</a:t>
            </a:r>
          </a:p>
          <a:p>
            <a:pPr lvl="4"/>
            <a:r>
              <a:t>Body Level Five</a:t>
            </a:r>
          </a:p>
        </p:txBody>
      </p:sp>
      <p:sp>
        <p:nvSpPr>
          <p:cNvPr id="247" name="Shape 247"/>
          <p:cNvSpPr>
            <a:spLocks noGrp="1"/>
          </p:cNvSpPr>
          <p:nvPr>
            <p:ph type="body" sz="quarter" idx="13"/>
          </p:nvPr>
        </p:nvSpPr>
        <p:spPr>
          <a:xfrm>
            <a:off x="0" y="6247383"/>
            <a:ext cx="12195116" cy="619970"/>
          </a:xfrm>
          <a:prstGeom prst="rect">
            <a:avLst/>
          </a:prstGeom>
          <a:solidFill>
            <a:srgbClr val="FFFF99"/>
          </a:solidFill>
        </p:spPr>
        <p:txBody>
          <a:bodyPr lIns="77729" tIns="77729" rIns="77729" bIns="77729" anchor="b">
            <a:normAutofit/>
          </a:bodyPr>
          <a:lstStyle>
            <a:lvl1pPr marL="255548" indent="-255548" algn="r" defTabSz="695131">
              <a:spcBef>
                <a:spcPts val="588"/>
              </a:spcBef>
              <a:buSzTx/>
              <a:buFontTx/>
              <a:buNone/>
              <a:defRPr sz="2812" spc="-76">
                <a:solidFill>
                  <a:srgbClr val="000000"/>
                </a:solidFill>
                <a:latin typeface="Segoe UI"/>
                <a:ea typeface="Segoe UI"/>
                <a:cs typeface="Segoe UI"/>
                <a:sym typeface="Segoe UI"/>
              </a:defRPr>
            </a:lvl1pPr>
          </a:lstStyle>
          <a:p>
            <a:pPr marL="260604" indent="-260604" algn="r" defTabSz="708883">
              <a:spcBef>
                <a:spcPts val="600"/>
              </a:spcBef>
              <a:buSzTx/>
              <a:buFontTx/>
              <a:buNone/>
              <a:defRPr sz="2812" spc="-76">
                <a:solidFill>
                  <a:srgbClr val="000000"/>
                </a:solidFill>
                <a:latin typeface="Segoe UI"/>
                <a:ea typeface="Segoe UI"/>
                <a:cs typeface="Segoe UI"/>
                <a:sym typeface="Segoe UI"/>
              </a:defRPr>
            </a:pPr>
            <a:endParaRPr/>
          </a:p>
        </p:txBody>
      </p:sp>
      <p:sp>
        <p:nvSpPr>
          <p:cNvPr id="248" name="Shape 248"/>
          <p:cNvSpPr>
            <a:spLocks noGrp="1"/>
          </p:cNvSpPr>
          <p:nvPr>
            <p:ph type="title"/>
          </p:nvPr>
        </p:nvSpPr>
        <p:spPr>
          <a:xfrm>
            <a:off x="269309" y="289905"/>
            <a:ext cx="11658818" cy="900893"/>
          </a:xfrm>
          <a:prstGeom prst="rect">
            <a:avLst/>
          </a:prstGeom>
        </p:spPr>
        <p:txBody>
          <a:bodyPr>
            <a:normAutofit/>
          </a:bodyPr>
          <a:lstStyle>
            <a:lvl1pPr>
              <a:defRPr>
                <a:latin typeface="Segoe UI"/>
                <a:ea typeface="Segoe UI"/>
                <a:cs typeface="Segoe UI"/>
                <a:sym typeface="Segoe UI"/>
              </a:defRPr>
            </a:lvl1pPr>
          </a:lstStyle>
          <a:p>
            <a:r>
              <a:t>Title Text</a:t>
            </a:r>
          </a:p>
        </p:txBody>
      </p:sp>
      <p:sp>
        <p:nvSpPr>
          <p:cNvPr id="249" name="Shape 24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45491548"/>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2_Title &amp; Non-bulleted text">
    <p:spTree>
      <p:nvGrpSpPr>
        <p:cNvPr id="1" name=""/>
        <p:cNvGrpSpPr/>
        <p:nvPr/>
      </p:nvGrpSpPr>
      <p:grpSpPr>
        <a:xfrm>
          <a:off x="0" y="0"/>
          <a:ext cx="0" cy="0"/>
          <a:chOff x="0" y="0"/>
          <a:chExt cx="0" cy="0"/>
        </a:xfrm>
      </p:grpSpPr>
      <p:pic>
        <p:nvPicPr>
          <p:cNvPr id="256"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257" name="Shape 257"/>
          <p:cNvSpPr>
            <a:spLocks noGrp="1"/>
          </p:cNvSpPr>
          <p:nvPr>
            <p:ph type="title"/>
          </p:nvPr>
        </p:nvSpPr>
        <p:spPr>
          <a:xfrm>
            <a:off x="269309" y="289905"/>
            <a:ext cx="11658818" cy="900893"/>
          </a:xfrm>
          <a:prstGeom prst="rect">
            <a:avLst/>
          </a:prstGeom>
        </p:spPr>
        <p:txBody>
          <a:bodyPr>
            <a:normAutofit/>
          </a:bodyPr>
          <a:lstStyle/>
          <a:p>
            <a:r>
              <a:t>Title Text</a:t>
            </a:r>
          </a:p>
        </p:txBody>
      </p:sp>
      <p:sp>
        <p:nvSpPr>
          <p:cNvPr id="258" name="Shape 258"/>
          <p:cNvSpPr>
            <a:spLocks noGrp="1"/>
          </p:cNvSpPr>
          <p:nvPr>
            <p:ph type="body" sz="half" idx="1"/>
          </p:nvPr>
        </p:nvSpPr>
        <p:spPr>
          <a:xfrm>
            <a:off x="269309" y="1190798"/>
            <a:ext cx="11656499" cy="1988349"/>
          </a:xfrm>
          <a:prstGeom prst="rect">
            <a:avLst/>
          </a:prstGeom>
        </p:spPr>
        <p:txBody>
          <a:bodyPr>
            <a:normAutofit/>
          </a:bodyPr>
          <a:lstStyle>
            <a:lvl1pPr marL="0" indent="0">
              <a:buSzTx/>
              <a:buFontTx/>
              <a:buNone/>
            </a:lvl1pPr>
            <a:lvl2pPr marL="0" indent="0">
              <a:buSzTx/>
              <a:buFontTx/>
              <a:buNone/>
            </a:lvl2pPr>
            <a:lvl3pPr marL="0" indent="224165">
              <a:buSzTx/>
              <a:buFontTx/>
              <a:buNone/>
            </a:lvl3pPr>
            <a:lvl4pPr marL="0" indent="448330">
              <a:buSzTx/>
              <a:buFontTx/>
              <a:buNone/>
            </a:lvl4pPr>
            <a:lvl5pPr marL="0" indent="672495">
              <a:buSzTx/>
              <a:buFontTx/>
              <a:buNone/>
            </a:lvl5pPr>
          </a:lstStyle>
          <a:p>
            <a:r>
              <a:t>Body Level One</a:t>
            </a:r>
          </a:p>
          <a:p>
            <a:pPr lvl="1"/>
            <a:r>
              <a:t>Body Level Two</a:t>
            </a:r>
          </a:p>
          <a:p>
            <a:pPr lvl="2"/>
            <a:r>
              <a:t>Body Level Three</a:t>
            </a:r>
          </a:p>
          <a:p>
            <a:pPr lvl="3"/>
            <a:r>
              <a:t>Body Level Four</a:t>
            </a:r>
          </a:p>
          <a:p>
            <a:pPr lvl="4"/>
            <a:r>
              <a:t>Body Level Five</a:t>
            </a:r>
          </a:p>
        </p:txBody>
      </p:sp>
      <p:pic>
        <p:nvPicPr>
          <p:cNvPr id="259" name="image3.pdf"/>
          <p:cNvPicPr>
            <a:picLocks noChangeAspect="1"/>
          </p:cNvPicPr>
          <p:nvPr/>
        </p:nvPicPr>
        <p:blipFill>
          <a:blip r:embed="rId3">
            <a:extLst/>
          </a:blip>
          <a:stretch>
            <a:fillRect/>
          </a:stretch>
        </p:blipFill>
        <p:spPr>
          <a:xfrm>
            <a:off x="242590" y="5905605"/>
            <a:ext cx="1820070" cy="670247"/>
          </a:xfrm>
          <a:prstGeom prst="rect">
            <a:avLst/>
          </a:prstGeom>
          <a:ln w="12700">
            <a:miter lim="400000"/>
          </a:ln>
        </p:spPr>
      </p:pic>
      <p:sp>
        <p:nvSpPr>
          <p:cNvPr id="260" name="Shape 26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5018054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3_Title Slide 2_Option 1 - Preferred">
    <p:spTree>
      <p:nvGrpSpPr>
        <p:cNvPr id="1" name=""/>
        <p:cNvGrpSpPr/>
        <p:nvPr/>
      </p:nvGrpSpPr>
      <p:grpSpPr>
        <a:xfrm>
          <a:off x="0" y="0"/>
          <a:ext cx="0" cy="0"/>
          <a:chOff x="0" y="0"/>
          <a:chExt cx="0" cy="0"/>
        </a:xfrm>
      </p:grpSpPr>
      <p:pic>
        <p:nvPicPr>
          <p:cNvPr id="267"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268" name="Shape 268"/>
          <p:cNvSpPr>
            <a:spLocks noGrp="1"/>
          </p:cNvSpPr>
          <p:nvPr>
            <p:ph type="title"/>
          </p:nvPr>
        </p:nvSpPr>
        <p:spPr>
          <a:xfrm>
            <a:off x="269371" y="1727923"/>
            <a:ext cx="7890467" cy="1795536"/>
          </a:xfrm>
          <a:prstGeom prst="rect">
            <a:avLst/>
          </a:prstGeom>
        </p:spPr>
        <p:txBody>
          <a:bodyPr>
            <a:normAutofit/>
          </a:bodyPr>
          <a:lstStyle>
            <a:lvl1pPr>
              <a:defRPr sz="5295" spc="-98"/>
            </a:lvl1pPr>
          </a:lstStyle>
          <a:p>
            <a:r>
              <a:t>Title Text</a:t>
            </a:r>
          </a:p>
        </p:txBody>
      </p:sp>
      <p:pic>
        <p:nvPicPr>
          <p:cNvPr id="269" name="image4.png"/>
          <p:cNvPicPr>
            <a:picLocks noChangeAspect="1"/>
          </p:cNvPicPr>
          <p:nvPr/>
        </p:nvPicPr>
        <p:blipFill>
          <a:blip r:embed="rId3">
            <a:extLst/>
          </a:blip>
          <a:stretch>
            <a:fillRect/>
          </a:stretch>
        </p:blipFill>
        <p:spPr>
          <a:xfrm>
            <a:off x="8070173" y="919934"/>
            <a:ext cx="4016967" cy="5027482"/>
          </a:xfrm>
          <a:prstGeom prst="rect">
            <a:avLst/>
          </a:prstGeom>
          <a:ln w="12700">
            <a:miter lim="400000"/>
          </a:ln>
        </p:spPr>
      </p:pic>
      <p:pic>
        <p:nvPicPr>
          <p:cNvPr id="270" name="image3.pdf"/>
          <p:cNvPicPr>
            <a:picLocks noChangeAspect="1"/>
          </p:cNvPicPr>
          <p:nvPr/>
        </p:nvPicPr>
        <p:blipFill>
          <a:blip r:embed="rId4">
            <a:extLst/>
          </a:blip>
          <a:stretch>
            <a:fillRect/>
          </a:stretch>
        </p:blipFill>
        <p:spPr>
          <a:xfrm>
            <a:off x="242590" y="5905605"/>
            <a:ext cx="1820070" cy="670247"/>
          </a:xfrm>
          <a:prstGeom prst="rect">
            <a:avLst/>
          </a:prstGeom>
          <a:ln w="12700">
            <a:miter lim="400000"/>
          </a:ln>
        </p:spPr>
      </p:pic>
      <p:sp>
        <p:nvSpPr>
          <p:cNvPr id="271" name="Shape 27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8656898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4_Title Slide 2_Option 1 - Preferred">
    <p:spTree>
      <p:nvGrpSpPr>
        <p:cNvPr id="1" name=""/>
        <p:cNvGrpSpPr/>
        <p:nvPr/>
      </p:nvGrpSpPr>
      <p:grpSpPr>
        <a:xfrm>
          <a:off x="0" y="0"/>
          <a:ext cx="0" cy="0"/>
          <a:chOff x="0" y="0"/>
          <a:chExt cx="0" cy="0"/>
        </a:xfrm>
      </p:grpSpPr>
      <p:pic>
        <p:nvPicPr>
          <p:cNvPr id="278"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279" name="Shape 279"/>
          <p:cNvSpPr>
            <a:spLocks noGrp="1"/>
          </p:cNvSpPr>
          <p:nvPr>
            <p:ph type="title"/>
          </p:nvPr>
        </p:nvSpPr>
        <p:spPr>
          <a:xfrm>
            <a:off x="269371" y="1727923"/>
            <a:ext cx="7890467" cy="1795536"/>
          </a:xfrm>
          <a:prstGeom prst="rect">
            <a:avLst/>
          </a:prstGeom>
        </p:spPr>
        <p:txBody>
          <a:bodyPr>
            <a:normAutofit/>
          </a:bodyPr>
          <a:lstStyle>
            <a:lvl1pPr>
              <a:defRPr sz="5295" spc="-98"/>
            </a:lvl1pPr>
          </a:lstStyle>
          <a:p>
            <a:r>
              <a:t>Title Text</a:t>
            </a:r>
          </a:p>
        </p:txBody>
      </p:sp>
      <p:pic>
        <p:nvPicPr>
          <p:cNvPr id="280" name="image5.png"/>
          <p:cNvPicPr>
            <a:picLocks noChangeAspect="1"/>
          </p:cNvPicPr>
          <p:nvPr/>
        </p:nvPicPr>
        <p:blipFill>
          <a:blip r:embed="rId3">
            <a:extLst/>
          </a:blip>
          <a:stretch>
            <a:fillRect/>
          </a:stretch>
        </p:blipFill>
        <p:spPr>
          <a:xfrm>
            <a:off x="6814871" y="1059873"/>
            <a:ext cx="5604087" cy="5807479"/>
          </a:xfrm>
          <a:prstGeom prst="rect">
            <a:avLst/>
          </a:prstGeom>
          <a:ln w="12700">
            <a:miter lim="400000"/>
          </a:ln>
        </p:spPr>
      </p:pic>
      <p:pic>
        <p:nvPicPr>
          <p:cNvPr id="281" name="image3.pdf"/>
          <p:cNvPicPr>
            <a:picLocks noChangeAspect="1"/>
          </p:cNvPicPr>
          <p:nvPr/>
        </p:nvPicPr>
        <p:blipFill>
          <a:blip r:embed="rId4">
            <a:extLst/>
          </a:blip>
          <a:stretch>
            <a:fillRect/>
          </a:stretch>
        </p:blipFill>
        <p:spPr>
          <a:xfrm>
            <a:off x="242590" y="5905605"/>
            <a:ext cx="1820070" cy="670247"/>
          </a:xfrm>
          <a:prstGeom prst="rect">
            <a:avLst/>
          </a:prstGeom>
          <a:ln w="12700">
            <a:miter lim="400000"/>
          </a:ln>
        </p:spPr>
      </p:pic>
      <p:sp>
        <p:nvSpPr>
          <p:cNvPr id="282" name="Shape 282"/>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290836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reserve="1">
  <p:cSld name="5_Title Slide 2_Option 1 - Preferred">
    <p:spTree>
      <p:nvGrpSpPr>
        <p:cNvPr id="1" name=""/>
        <p:cNvGrpSpPr/>
        <p:nvPr/>
      </p:nvGrpSpPr>
      <p:grpSpPr>
        <a:xfrm>
          <a:off x="0" y="0"/>
          <a:ext cx="0" cy="0"/>
          <a:chOff x="0" y="0"/>
          <a:chExt cx="0" cy="0"/>
        </a:xfrm>
      </p:grpSpPr>
      <p:pic>
        <p:nvPicPr>
          <p:cNvPr id="289"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290" name="Shape 290"/>
          <p:cNvSpPr>
            <a:spLocks noGrp="1"/>
          </p:cNvSpPr>
          <p:nvPr>
            <p:ph type="title"/>
          </p:nvPr>
        </p:nvSpPr>
        <p:spPr>
          <a:xfrm>
            <a:off x="269371" y="1727923"/>
            <a:ext cx="7890467" cy="1795536"/>
          </a:xfrm>
          <a:prstGeom prst="rect">
            <a:avLst/>
          </a:prstGeom>
        </p:spPr>
        <p:txBody>
          <a:bodyPr>
            <a:normAutofit/>
          </a:bodyPr>
          <a:lstStyle>
            <a:lvl1pPr>
              <a:defRPr sz="5295" spc="-98"/>
            </a:lvl1pPr>
          </a:lstStyle>
          <a:p>
            <a:r>
              <a:t>Title Text</a:t>
            </a:r>
          </a:p>
        </p:txBody>
      </p:sp>
      <p:pic>
        <p:nvPicPr>
          <p:cNvPr id="291" name="image4.png"/>
          <p:cNvPicPr>
            <a:picLocks noChangeAspect="1"/>
          </p:cNvPicPr>
          <p:nvPr/>
        </p:nvPicPr>
        <p:blipFill>
          <a:blip r:embed="rId3">
            <a:extLst/>
          </a:blip>
          <a:stretch>
            <a:fillRect/>
          </a:stretch>
        </p:blipFill>
        <p:spPr>
          <a:xfrm>
            <a:off x="8070173" y="919934"/>
            <a:ext cx="4016967" cy="5027482"/>
          </a:xfrm>
          <a:prstGeom prst="rect">
            <a:avLst/>
          </a:prstGeom>
          <a:ln w="12700">
            <a:miter lim="400000"/>
          </a:ln>
        </p:spPr>
      </p:pic>
      <p:pic>
        <p:nvPicPr>
          <p:cNvPr id="292" name="image3.pdf"/>
          <p:cNvPicPr>
            <a:picLocks noChangeAspect="1"/>
          </p:cNvPicPr>
          <p:nvPr/>
        </p:nvPicPr>
        <p:blipFill>
          <a:blip r:embed="rId4">
            <a:extLst/>
          </a:blip>
          <a:stretch>
            <a:fillRect/>
          </a:stretch>
        </p:blipFill>
        <p:spPr>
          <a:xfrm>
            <a:off x="242590" y="5905605"/>
            <a:ext cx="1820070" cy="670247"/>
          </a:xfrm>
          <a:prstGeom prst="rect">
            <a:avLst/>
          </a:prstGeom>
          <a:ln w="12700">
            <a:miter lim="400000"/>
          </a:ln>
        </p:spPr>
      </p:pic>
      <p:sp>
        <p:nvSpPr>
          <p:cNvPr id="293" name="Shape 29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9146205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73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Slide-Picture">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647789" y="0"/>
            <a:ext cx="6544212" cy="6858000"/>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69240" y="2906010"/>
            <a:ext cx="5378548" cy="1045977"/>
          </a:xfrm>
        </p:spPr>
        <p:txBody>
          <a:bodyPr lIns="182880" anchor="ctr">
            <a:noAutofit/>
          </a:bodyPr>
          <a:lstStyle>
            <a:lvl1pPr marL="0" indent="0">
              <a:buNone/>
              <a:defRPr sz="5294">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35932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Bangalore title">
    <p:spTree>
      <p:nvGrpSpPr>
        <p:cNvPr id="1" name=""/>
        <p:cNvGrpSpPr/>
        <p:nvPr/>
      </p:nvGrpSpPr>
      <p:grpSpPr>
        <a:xfrm>
          <a:off x="0" y="0"/>
          <a:ext cx="0" cy="0"/>
          <a:chOff x="0" y="0"/>
          <a:chExt cx="0" cy="0"/>
        </a:xfrm>
      </p:grpSpPr>
      <p:pic>
        <p:nvPicPr>
          <p:cNvPr id="21"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22" name="Shape 22"/>
          <p:cNvSpPr>
            <a:spLocks noGrp="1"/>
          </p:cNvSpPr>
          <p:nvPr>
            <p:ph type="title"/>
          </p:nvPr>
        </p:nvSpPr>
        <p:spPr>
          <a:xfrm>
            <a:off x="269371" y="1727923"/>
            <a:ext cx="5828185" cy="1975090"/>
          </a:xfrm>
          <a:prstGeom prst="rect">
            <a:avLst/>
          </a:prstGeom>
        </p:spPr>
        <p:txBody>
          <a:bodyPr>
            <a:normAutofit/>
          </a:bodyPr>
          <a:lstStyle>
            <a:lvl1pPr>
              <a:defRPr sz="5295" spc="-98"/>
            </a:lvl1pPr>
          </a:lstStyle>
          <a:p>
            <a:r>
              <a:t>Title Text</a:t>
            </a:r>
          </a:p>
        </p:txBody>
      </p:sp>
      <p:sp>
        <p:nvSpPr>
          <p:cNvPr id="23" name="Shape 23"/>
          <p:cNvSpPr>
            <a:spLocks noGrp="1"/>
          </p:cNvSpPr>
          <p:nvPr>
            <p:ph type="body" sz="quarter" idx="1"/>
          </p:nvPr>
        </p:nvSpPr>
        <p:spPr>
          <a:xfrm>
            <a:off x="269371" y="3613229"/>
            <a:ext cx="4752215" cy="991382"/>
          </a:xfrm>
          <a:prstGeom prst="rect">
            <a:avLst/>
          </a:prstGeom>
        </p:spPr>
        <p:txBody>
          <a:bodyPr lIns="109728" tIns="109728" rIns="109728" bIns="109728">
            <a:normAutofit/>
          </a:bodyPr>
          <a:lstStyle>
            <a:lvl1pPr marL="0" indent="0">
              <a:spcBef>
                <a:spcPts val="0"/>
              </a:spcBef>
              <a:buSzTx/>
              <a:buFontTx/>
              <a:buNone/>
              <a:defRPr sz="3138"/>
            </a:lvl1pPr>
            <a:lvl2pPr marL="651739" indent="-315491">
              <a:spcBef>
                <a:spcPts val="0"/>
              </a:spcBef>
              <a:buFontTx/>
              <a:defRPr sz="3138"/>
            </a:lvl2pPr>
            <a:lvl3pPr marL="919077" indent="-358664">
              <a:spcBef>
                <a:spcPts val="0"/>
              </a:spcBef>
              <a:buFontTx/>
              <a:defRPr sz="3138"/>
            </a:lvl3pPr>
            <a:lvl4pPr marL="1183094" indent="-398516">
              <a:spcBef>
                <a:spcPts val="0"/>
              </a:spcBef>
              <a:buFontTx/>
              <a:defRPr sz="3138"/>
            </a:lvl4pPr>
            <a:lvl5pPr marL="1407259" indent="-398516">
              <a:spcBef>
                <a:spcPts val="0"/>
              </a:spcBef>
              <a:buFontTx/>
              <a:defRPr sz="3138"/>
            </a:lvl5pPr>
          </a:lstStyle>
          <a:p>
            <a:r>
              <a:t>Body Level One</a:t>
            </a:r>
          </a:p>
          <a:p>
            <a:pPr lvl="1"/>
            <a:r>
              <a:t>Body Level Two</a:t>
            </a:r>
          </a:p>
          <a:p>
            <a:pPr lvl="2"/>
            <a:r>
              <a:t>Body Level Three</a:t>
            </a:r>
          </a:p>
          <a:p>
            <a:pPr lvl="3"/>
            <a:r>
              <a:t>Body Level Four</a:t>
            </a:r>
          </a:p>
          <a:p>
            <a:pPr lvl="4"/>
            <a:r>
              <a:t>Body Level Five</a:t>
            </a:r>
          </a:p>
        </p:txBody>
      </p:sp>
      <p:pic>
        <p:nvPicPr>
          <p:cNvPr id="24" name="image2.png"/>
          <p:cNvPicPr>
            <a:picLocks noChangeAspect="1"/>
          </p:cNvPicPr>
          <p:nvPr/>
        </p:nvPicPr>
        <p:blipFill>
          <a:blip r:embed="rId3">
            <a:extLst/>
          </a:blip>
          <a:stretch>
            <a:fillRect/>
          </a:stretch>
        </p:blipFill>
        <p:spPr>
          <a:xfrm>
            <a:off x="5006974" y="1368816"/>
            <a:ext cx="7233548" cy="3604051"/>
          </a:xfrm>
          <a:prstGeom prst="rect">
            <a:avLst/>
          </a:prstGeom>
          <a:ln w="12700">
            <a:miter lim="400000"/>
          </a:ln>
        </p:spPr>
      </p:pic>
      <p:pic>
        <p:nvPicPr>
          <p:cNvPr id="25" name="image3.pdf"/>
          <p:cNvPicPr>
            <a:picLocks noChangeAspect="1"/>
          </p:cNvPicPr>
          <p:nvPr/>
        </p:nvPicPr>
        <p:blipFill>
          <a:blip r:embed="rId4">
            <a:extLst/>
          </a:blip>
          <a:stretch>
            <a:fillRect/>
          </a:stretch>
        </p:blipFill>
        <p:spPr>
          <a:xfrm>
            <a:off x="242590" y="5905605"/>
            <a:ext cx="1820070" cy="670247"/>
          </a:xfrm>
          <a:prstGeom prst="rect">
            <a:avLst/>
          </a:prstGeom>
          <a:ln w="12700">
            <a:miter lim="400000"/>
          </a:ln>
        </p:spPr>
      </p:pic>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97295628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0894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192000" cy="1411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Tree>
    <p:extLst>
      <p:ext uri="{BB962C8B-B14F-4D97-AF65-F5344CB8AC3E}">
        <p14:creationId xmlns:p14="http://schemas.microsoft.com/office/powerpoint/2010/main" val="201715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3">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61984972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5537351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69240" y="2980725"/>
            <a:ext cx="4482315" cy="896551"/>
          </a:xfrm>
        </p:spPr>
        <p:txBody>
          <a:bodyPr lIns="182880" rIns="91440" anchor="ctr">
            <a:noAutofit/>
          </a:bodyPr>
          <a:lstStyle>
            <a:lvl1pPr marL="0" indent="0">
              <a:buNone/>
              <a:defRPr sz="5294">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765416" y="0"/>
            <a:ext cx="7426585" cy="6858000"/>
          </a:xfrm>
          <a:solidFill>
            <a:schemeClr val="accent1"/>
          </a:solidFill>
        </p:spPr>
        <p:txBody>
          <a:bodyPr lIns="274320" rIns="274320" anchor="ctr">
            <a:noAutofit/>
          </a:bodyPr>
          <a:lstStyle>
            <a:lvl1pPr marL="0" indent="0">
              <a:buNone/>
              <a:defRPr sz="2353" baseline="0"/>
            </a:lvl1pPr>
          </a:lstStyle>
          <a:p>
            <a:pPr lvl="0"/>
            <a:r>
              <a:rPr lang="en-US" dirty="0"/>
              <a:t> </a:t>
            </a:r>
          </a:p>
        </p:txBody>
      </p:sp>
    </p:spTree>
    <p:extLst>
      <p:ext uri="{BB962C8B-B14F-4D97-AF65-F5344CB8AC3E}">
        <p14:creationId xmlns:p14="http://schemas.microsoft.com/office/powerpoint/2010/main" val="1707448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9932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839092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69523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67512" y="50292"/>
            <a:ext cx="11252250" cy="1143000"/>
          </a:xfrm>
          <a:ln w="12700">
            <a:miter lim="400000"/>
          </a:ln>
        </p:spPr>
        <p:txBody>
          <a:bodyPr lIns="0" tIns="0" rIns="0" bIns="0" anchor="ctr">
            <a:normAutofit/>
          </a:bodyPr>
          <a:lstStyle>
            <a:lvl1pPr>
              <a:defRPr lang="en-US" sz="400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762750"/>
            <a:ext cx="12207240" cy="124177"/>
          </a:xfrm>
          <a:prstGeom prst="rect">
            <a:avLst/>
          </a:prstGeom>
        </p:spPr>
      </p:pic>
    </p:spTree>
    <p:extLst>
      <p:ext uri="{BB962C8B-B14F-4D97-AF65-F5344CB8AC3E}">
        <p14:creationId xmlns:p14="http://schemas.microsoft.com/office/powerpoint/2010/main" val="1022288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08805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1_Title Slide 2_Option 1 - Preferred">
    <p:spTree>
      <p:nvGrpSpPr>
        <p:cNvPr id="1" name=""/>
        <p:cNvGrpSpPr/>
        <p:nvPr/>
      </p:nvGrpSpPr>
      <p:grpSpPr>
        <a:xfrm>
          <a:off x="0" y="0"/>
          <a:ext cx="0" cy="0"/>
          <a:chOff x="0" y="0"/>
          <a:chExt cx="0" cy="0"/>
        </a:xfrm>
      </p:grpSpPr>
      <p:pic>
        <p:nvPicPr>
          <p:cNvPr id="33"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34" name="Shape 34"/>
          <p:cNvSpPr>
            <a:spLocks noGrp="1"/>
          </p:cNvSpPr>
          <p:nvPr>
            <p:ph type="title"/>
          </p:nvPr>
        </p:nvSpPr>
        <p:spPr>
          <a:xfrm>
            <a:off x="269371" y="1727923"/>
            <a:ext cx="7890467" cy="1795536"/>
          </a:xfrm>
          <a:prstGeom prst="rect">
            <a:avLst/>
          </a:prstGeom>
        </p:spPr>
        <p:txBody>
          <a:bodyPr>
            <a:normAutofit/>
          </a:bodyPr>
          <a:lstStyle>
            <a:lvl1pPr>
              <a:defRPr sz="5295" spc="-98"/>
            </a:lvl1pPr>
          </a:lstStyle>
          <a:p>
            <a:r>
              <a:t>Title Text</a:t>
            </a:r>
          </a:p>
        </p:txBody>
      </p:sp>
      <p:pic>
        <p:nvPicPr>
          <p:cNvPr id="35" name="image4.png"/>
          <p:cNvPicPr>
            <a:picLocks noChangeAspect="1"/>
          </p:cNvPicPr>
          <p:nvPr/>
        </p:nvPicPr>
        <p:blipFill>
          <a:blip r:embed="rId3">
            <a:extLst/>
          </a:blip>
          <a:stretch>
            <a:fillRect/>
          </a:stretch>
        </p:blipFill>
        <p:spPr>
          <a:xfrm>
            <a:off x="8070173" y="919934"/>
            <a:ext cx="4016967" cy="5027482"/>
          </a:xfrm>
          <a:prstGeom prst="rect">
            <a:avLst/>
          </a:prstGeom>
          <a:ln w="12700">
            <a:miter lim="400000"/>
          </a:ln>
        </p:spPr>
      </p:pic>
      <p:pic>
        <p:nvPicPr>
          <p:cNvPr id="36" name="image3.pdf"/>
          <p:cNvPicPr>
            <a:picLocks noChangeAspect="1"/>
          </p:cNvPicPr>
          <p:nvPr/>
        </p:nvPicPr>
        <p:blipFill>
          <a:blip r:embed="rId4">
            <a:extLst/>
          </a:blip>
          <a:stretch>
            <a:fillRect/>
          </a:stretch>
        </p:blipFill>
        <p:spPr>
          <a:xfrm>
            <a:off x="242590" y="5905605"/>
            <a:ext cx="1820070" cy="670247"/>
          </a:xfrm>
          <a:prstGeom prst="rect">
            <a:avLst/>
          </a:prstGeom>
          <a:ln w="12700">
            <a:miter lim="400000"/>
          </a:ln>
        </p:spPr>
      </p:pic>
      <p:sp>
        <p:nvSpPr>
          <p:cNvPr id="37" name="Shape 37"/>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79384466"/>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0044071"/>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5337556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411987"/>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FD4244-3602-46A7-9306-0190C3ACF0FD}" type="datetimeFigureOut">
              <a:rPr lang="en-US" smtClean="0"/>
              <a:t>3/11/2017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822070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FD4244-3602-46A7-9306-0190C3ACF0FD}" type="datetimeFigureOut">
              <a:rPr lang="en-US" smtClean="0"/>
              <a:t>3/11/2017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975319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FD4244-3602-46A7-9306-0190C3ACF0FD}" type="datetimeFigureOut">
              <a:rPr lang="en-US" smtClean="0"/>
              <a:t>3/11/2017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3149446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FFD4244-3602-46A7-9306-0190C3ACF0FD}" type="datetimeFigureOut">
              <a:rPr lang="en-US" smtClean="0"/>
              <a:t>3/11/2017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6256422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FFD4244-3602-46A7-9306-0190C3ACF0FD}" type="datetimeFigureOut">
              <a:rPr lang="en-US" smtClean="0"/>
              <a:t>3/11/2017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721027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FD4244-3602-46A7-9306-0190C3ACF0FD}" type="datetimeFigureOut">
              <a:rPr lang="en-US" smtClean="0"/>
              <a:t>3/11/2017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5B4F7E0-17A0-49F8-B14E-8926A204B4DD}" type="slidenum">
              <a:rPr lang="en-US" smtClean="0"/>
              <a:t>‹#›</a:t>
            </a:fld>
            <a:endParaRPr lang="en-US"/>
          </a:p>
        </p:txBody>
      </p:sp>
    </p:spTree>
    <p:extLst>
      <p:ext uri="{BB962C8B-B14F-4D97-AF65-F5344CB8AC3E}">
        <p14:creationId xmlns:p14="http://schemas.microsoft.com/office/powerpoint/2010/main" val="33088926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FD4244-3602-46A7-9306-0190C3ACF0FD}" type="datetimeFigureOut">
              <a:rPr lang="en-US" smtClean="0"/>
              <a:t>3/11/2017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469282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2_Title Slide 2_Option 1 - Preferred">
    <p:spTree>
      <p:nvGrpSpPr>
        <p:cNvPr id="1" name=""/>
        <p:cNvGrpSpPr/>
        <p:nvPr/>
      </p:nvGrpSpPr>
      <p:grpSpPr>
        <a:xfrm>
          <a:off x="0" y="0"/>
          <a:ext cx="0" cy="0"/>
          <a:chOff x="0" y="0"/>
          <a:chExt cx="0" cy="0"/>
        </a:xfrm>
      </p:grpSpPr>
      <p:pic>
        <p:nvPicPr>
          <p:cNvPr id="44"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45" name="Shape 45"/>
          <p:cNvSpPr>
            <a:spLocks noGrp="1"/>
          </p:cNvSpPr>
          <p:nvPr>
            <p:ph type="title"/>
          </p:nvPr>
        </p:nvSpPr>
        <p:spPr>
          <a:xfrm>
            <a:off x="269371" y="1727923"/>
            <a:ext cx="7890467" cy="1795536"/>
          </a:xfrm>
          <a:prstGeom prst="rect">
            <a:avLst/>
          </a:prstGeom>
        </p:spPr>
        <p:txBody>
          <a:bodyPr>
            <a:normAutofit/>
          </a:bodyPr>
          <a:lstStyle>
            <a:lvl1pPr>
              <a:defRPr sz="5295" spc="-98"/>
            </a:lvl1pPr>
          </a:lstStyle>
          <a:p>
            <a:r>
              <a:t>Title Text</a:t>
            </a:r>
          </a:p>
        </p:txBody>
      </p:sp>
      <p:pic>
        <p:nvPicPr>
          <p:cNvPr id="46" name="image5.png"/>
          <p:cNvPicPr>
            <a:picLocks noChangeAspect="1"/>
          </p:cNvPicPr>
          <p:nvPr/>
        </p:nvPicPr>
        <p:blipFill>
          <a:blip r:embed="rId3">
            <a:extLst/>
          </a:blip>
          <a:stretch>
            <a:fillRect/>
          </a:stretch>
        </p:blipFill>
        <p:spPr>
          <a:xfrm>
            <a:off x="6814871" y="1059873"/>
            <a:ext cx="5604087" cy="5807479"/>
          </a:xfrm>
          <a:prstGeom prst="rect">
            <a:avLst/>
          </a:prstGeom>
          <a:ln w="12700">
            <a:miter lim="400000"/>
          </a:ln>
        </p:spPr>
      </p:pic>
      <p:pic>
        <p:nvPicPr>
          <p:cNvPr id="47" name="image3.pdf"/>
          <p:cNvPicPr>
            <a:picLocks noChangeAspect="1"/>
          </p:cNvPicPr>
          <p:nvPr/>
        </p:nvPicPr>
        <p:blipFill>
          <a:blip r:embed="rId4">
            <a:extLst/>
          </a:blip>
          <a:stretch>
            <a:fillRect/>
          </a:stretch>
        </p:blipFill>
        <p:spPr>
          <a:xfrm>
            <a:off x="242590" y="5905605"/>
            <a:ext cx="1820070" cy="670247"/>
          </a:xfrm>
          <a:prstGeom prst="rect">
            <a:avLst/>
          </a:prstGeom>
          <a:ln w="12700">
            <a:miter lim="400000"/>
          </a:ln>
        </p:spPr>
      </p:pic>
      <p:sp>
        <p:nvSpPr>
          <p:cNvPr id="48" name="Shape 4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11462914"/>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FD4244-3602-46A7-9306-0190C3ACF0FD}" type="datetimeFigureOut">
              <a:rPr lang="en-US" smtClean="0"/>
              <a:t>3/11/2017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7643432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FD4244-3602-46A7-9306-0190C3ACF0FD}" type="datetimeFigureOut">
              <a:rPr lang="en-US" smtClean="0"/>
              <a:t>3/11/2017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8624100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FD4244-3602-46A7-9306-0190C3ACF0FD}" type="datetimeFigureOut">
              <a:rPr lang="en-US" smtClean="0"/>
              <a:t>3/11/2017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0088939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FD4244-3602-46A7-9306-0190C3ACF0FD}" type="datetimeFigureOut">
              <a:rPr lang="en-US" smtClean="0"/>
              <a:t>3/11/2017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1812224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Bangalore title">
    <p:spTree>
      <p:nvGrpSpPr>
        <p:cNvPr id="1" name=""/>
        <p:cNvGrpSpPr/>
        <p:nvPr/>
      </p:nvGrpSpPr>
      <p:grpSpPr>
        <a:xfrm>
          <a:off x="0" y="0"/>
          <a:ext cx="0" cy="0"/>
          <a:chOff x="0" y="0"/>
          <a:chExt cx="0" cy="0"/>
        </a:xfrm>
      </p:grpSpPr>
      <p:sp>
        <p:nvSpPr>
          <p:cNvPr id="22" name="Shape 22"/>
          <p:cNvSpPr>
            <a:spLocks noGrp="1"/>
          </p:cNvSpPr>
          <p:nvPr>
            <p:ph type="title"/>
          </p:nvPr>
        </p:nvSpPr>
        <p:spPr>
          <a:xfrm>
            <a:off x="269371" y="1727923"/>
            <a:ext cx="5828185" cy="1975090"/>
          </a:xfrm>
          <a:prstGeom prst="rect">
            <a:avLst/>
          </a:prstGeom>
        </p:spPr>
        <p:txBody>
          <a:bodyPr>
            <a:normAutofit/>
          </a:bodyPr>
          <a:lstStyle>
            <a:lvl1pPr>
              <a:defRPr sz="5295" spc="-98"/>
            </a:lvl1pPr>
          </a:lstStyle>
          <a:p>
            <a:r>
              <a:t>Title Text</a:t>
            </a:r>
          </a:p>
        </p:txBody>
      </p:sp>
      <p:sp>
        <p:nvSpPr>
          <p:cNvPr id="23" name="Shape 23"/>
          <p:cNvSpPr>
            <a:spLocks noGrp="1"/>
          </p:cNvSpPr>
          <p:nvPr>
            <p:ph type="body" sz="quarter" idx="1"/>
          </p:nvPr>
        </p:nvSpPr>
        <p:spPr>
          <a:xfrm>
            <a:off x="269371" y="3613229"/>
            <a:ext cx="4752215" cy="991382"/>
          </a:xfrm>
          <a:prstGeom prst="rect">
            <a:avLst/>
          </a:prstGeom>
        </p:spPr>
        <p:txBody>
          <a:bodyPr lIns="109728" tIns="109728" rIns="109728" bIns="109728">
            <a:normAutofit/>
          </a:bodyPr>
          <a:lstStyle>
            <a:lvl1pPr marL="0" indent="0">
              <a:spcBef>
                <a:spcPts val="0"/>
              </a:spcBef>
              <a:buSzTx/>
              <a:buFontTx/>
              <a:buNone/>
              <a:defRPr sz="3138"/>
            </a:lvl1pPr>
            <a:lvl2pPr marL="651739" indent="-315491">
              <a:spcBef>
                <a:spcPts val="0"/>
              </a:spcBef>
              <a:buFontTx/>
              <a:defRPr sz="3138"/>
            </a:lvl2pPr>
            <a:lvl3pPr marL="919077" indent="-358664">
              <a:spcBef>
                <a:spcPts val="0"/>
              </a:spcBef>
              <a:buFontTx/>
              <a:defRPr sz="3138"/>
            </a:lvl3pPr>
            <a:lvl4pPr marL="1183094" indent="-398516">
              <a:spcBef>
                <a:spcPts val="0"/>
              </a:spcBef>
              <a:buFontTx/>
              <a:defRPr sz="3138"/>
            </a:lvl4pPr>
            <a:lvl5pPr marL="1407259" indent="-398516">
              <a:spcBef>
                <a:spcPts val="0"/>
              </a:spcBef>
              <a:buFontTx/>
              <a:defRPr sz="3138"/>
            </a:lvl5pPr>
          </a:lstStyle>
          <a:p>
            <a:r>
              <a:t>Body Level One</a:t>
            </a:r>
          </a:p>
          <a:p>
            <a:pPr lvl="1"/>
            <a:r>
              <a:t>Body Level Two</a:t>
            </a:r>
          </a:p>
          <a:p>
            <a:pPr lvl="2"/>
            <a:r>
              <a:t>Body Level Three</a:t>
            </a:r>
          </a:p>
          <a:p>
            <a:pPr lvl="3"/>
            <a:r>
              <a:t>Body Level Four</a:t>
            </a:r>
          </a:p>
          <a:p>
            <a:pPr lvl="4"/>
            <a:r>
              <a:t>Body Level Five</a:t>
            </a:r>
          </a:p>
        </p:txBody>
      </p:sp>
      <p:sp>
        <p:nvSpPr>
          <p:cNvPr id="26" name="Shape 26"/>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10761587"/>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38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Title Slide 2_Option 3 - Org ID tile">
    <p:spTree>
      <p:nvGrpSpPr>
        <p:cNvPr id="1" name=""/>
        <p:cNvGrpSpPr/>
        <p:nvPr/>
      </p:nvGrpSpPr>
      <p:grpSpPr>
        <a:xfrm>
          <a:off x="0" y="0"/>
          <a:ext cx="0" cy="0"/>
          <a:chOff x="0" y="0"/>
          <a:chExt cx="0" cy="0"/>
        </a:xfrm>
      </p:grpSpPr>
      <p:pic>
        <p:nvPicPr>
          <p:cNvPr id="55"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pic>
        <p:nvPicPr>
          <p:cNvPr id="56" name="image6.png"/>
          <p:cNvPicPr>
            <a:picLocks noChangeAspect="1"/>
          </p:cNvPicPr>
          <p:nvPr/>
        </p:nvPicPr>
        <p:blipFill>
          <a:blip r:embed="rId3">
            <a:extLst/>
          </a:blip>
          <a:stretch>
            <a:fillRect/>
          </a:stretch>
        </p:blipFill>
        <p:spPr>
          <a:xfrm>
            <a:off x="8608777" y="1593230"/>
            <a:ext cx="3132625" cy="4219563"/>
          </a:xfrm>
          <a:prstGeom prst="rect">
            <a:avLst/>
          </a:prstGeom>
          <a:ln w="12700">
            <a:miter lim="400000"/>
          </a:ln>
        </p:spPr>
      </p:pic>
      <p:sp>
        <p:nvSpPr>
          <p:cNvPr id="57" name="Shape 57"/>
          <p:cNvSpPr>
            <a:spLocks noGrp="1"/>
          </p:cNvSpPr>
          <p:nvPr>
            <p:ph type="title"/>
          </p:nvPr>
        </p:nvSpPr>
        <p:spPr>
          <a:xfrm>
            <a:off x="269371" y="1727923"/>
            <a:ext cx="7890467" cy="1795536"/>
          </a:xfrm>
          <a:prstGeom prst="rect">
            <a:avLst/>
          </a:prstGeom>
        </p:spPr>
        <p:txBody>
          <a:bodyPr>
            <a:normAutofit/>
          </a:bodyPr>
          <a:lstStyle>
            <a:lvl1pPr>
              <a:defRPr sz="5295" spc="-98"/>
            </a:lvl1pPr>
          </a:lstStyle>
          <a:p>
            <a:r>
              <a:t>Title Text</a:t>
            </a:r>
          </a:p>
        </p:txBody>
      </p:sp>
      <p:pic>
        <p:nvPicPr>
          <p:cNvPr id="58" name="image3.pdf"/>
          <p:cNvPicPr>
            <a:picLocks noChangeAspect="1"/>
          </p:cNvPicPr>
          <p:nvPr/>
        </p:nvPicPr>
        <p:blipFill>
          <a:blip r:embed="rId4">
            <a:extLst/>
          </a:blip>
          <a:stretch>
            <a:fillRect/>
          </a:stretch>
        </p:blipFill>
        <p:spPr>
          <a:xfrm>
            <a:off x="242590" y="5905605"/>
            <a:ext cx="1820070" cy="670247"/>
          </a:xfrm>
          <a:prstGeom prst="rect">
            <a:avLst/>
          </a:prstGeom>
          <a:ln w="12700">
            <a:miter lim="400000"/>
          </a:ln>
        </p:spPr>
      </p:pic>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660142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reserve="1">
  <p:cSld name="Title &amp; Non-bulleted text">
    <p:spTree>
      <p:nvGrpSpPr>
        <p:cNvPr id="1" name=""/>
        <p:cNvGrpSpPr/>
        <p:nvPr/>
      </p:nvGrpSpPr>
      <p:grpSpPr>
        <a:xfrm>
          <a:off x="0" y="0"/>
          <a:ext cx="0" cy="0"/>
          <a:chOff x="0" y="0"/>
          <a:chExt cx="0" cy="0"/>
        </a:xfrm>
      </p:grpSpPr>
      <p:pic>
        <p:nvPicPr>
          <p:cNvPr id="66"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67" name="Shape 67"/>
          <p:cNvSpPr>
            <a:spLocks noGrp="1"/>
          </p:cNvSpPr>
          <p:nvPr>
            <p:ph type="title"/>
          </p:nvPr>
        </p:nvSpPr>
        <p:spPr>
          <a:xfrm>
            <a:off x="269309" y="289905"/>
            <a:ext cx="11658818" cy="900893"/>
          </a:xfrm>
          <a:prstGeom prst="rect">
            <a:avLst/>
          </a:prstGeom>
        </p:spPr>
        <p:txBody>
          <a:bodyPr>
            <a:normAutofit/>
          </a:bodyPr>
          <a:lstStyle/>
          <a:p>
            <a:r>
              <a:t>Title Text</a:t>
            </a:r>
          </a:p>
        </p:txBody>
      </p:sp>
      <p:sp>
        <p:nvSpPr>
          <p:cNvPr id="68" name="Shape 68"/>
          <p:cNvSpPr>
            <a:spLocks noGrp="1"/>
          </p:cNvSpPr>
          <p:nvPr>
            <p:ph type="body" sz="half" idx="1"/>
          </p:nvPr>
        </p:nvSpPr>
        <p:spPr>
          <a:xfrm>
            <a:off x="269309" y="1190798"/>
            <a:ext cx="11656499" cy="1988349"/>
          </a:xfrm>
          <a:prstGeom prst="rect">
            <a:avLst/>
          </a:prstGeom>
        </p:spPr>
        <p:txBody>
          <a:bodyPr>
            <a:normAutofit/>
          </a:bodyPr>
          <a:lstStyle>
            <a:lvl1pPr marL="0" indent="0">
              <a:buSzTx/>
              <a:buFontTx/>
              <a:buNone/>
            </a:lvl1pPr>
            <a:lvl2pPr marL="0" indent="0">
              <a:buSzTx/>
              <a:buFontTx/>
              <a:buNone/>
            </a:lvl2pPr>
            <a:lvl3pPr marL="0" indent="224165">
              <a:buSzTx/>
              <a:buFontTx/>
              <a:buNone/>
            </a:lvl3pPr>
            <a:lvl4pPr marL="0" indent="448330">
              <a:buSzTx/>
              <a:buFontTx/>
              <a:buNone/>
            </a:lvl4pPr>
            <a:lvl5pPr marL="0" indent="672495">
              <a:buSzTx/>
              <a:buFontTx/>
              <a:buNone/>
            </a:lvl5pPr>
          </a:lstStyle>
          <a:p>
            <a:r>
              <a:t>Body Level One</a:t>
            </a:r>
          </a:p>
          <a:p>
            <a:pPr lvl="1"/>
            <a:r>
              <a:t>Body Level Two</a:t>
            </a:r>
          </a:p>
          <a:p>
            <a:pPr lvl="2"/>
            <a:r>
              <a:t>Body Level Three</a:t>
            </a:r>
          </a:p>
          <a:p>
            <a:pPr lvl="3"/>
            <a:r>
              <a:t>Body Level Four</a:t>
            </a:r>
          </a:p>
          <a:p>
            <a:pPr lvl="4"/>
            <a:r>
              <a:t>Body Level Five</a:t>
            </a:r>
          </a:p>
        </p:txBody>
      </p:sp>
      <p:pic>
        <p:nvPicPr>
          <p:cNvPr id="69" name="image3.pdf"/>
          <p:cNvPicPr>
            <a:picLocks noChangeAspect="1"/>
          </p:cNvPicPr>
          <p:nvPr/>
        </p:nvPicPr>
        <p:blipFill>
          <a:blip r:embed="rId3">
            <a:extLst/>
          </a:blip>
          <a:stretch>
            <a:fillRect/>
          </a:stretch>
        </p:blipFill>
        <p:spPr>
          <a:xfrm>
            <a:off x="242590" y="5905605"/>
            <a:ext cx="1820070" cy="670247"/>
          </a:xfrm>
          <a:prstGeom prst="rect">
            <a:avLst/>
          </a:prstGeom>
          <a:ln w="12700">
            <a:miter lim="400000"/>
          </a:ln>
        </p:spPr>
      </p:pic>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2244950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reserve="1">
  <p:cSld name="Title and Content">
    <p:spTree>
      <p:nvGrpSpPr>
        <p:cNvPr id="1" name=""/>
        <p:cNvGrpSpPr/>
        <p:nvPr/>
      </p:nvGrpSpPr>
      <p:grpSpPr>
        <a:xfrm>
          <a:off x="0" y="0"/>
          <a:ext cx="0" cy="0"/>
          <a:chOff x="0" y="0"/>
          <a:chExt cx="0" cy="0"/>
        </a:xfrm>
      </p:grpSpPr>
      <p:pic>
        <p:nvPicPr>
          <p:cNvPr id="77"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78" name="Shape 78"/>
          <p:cNvSpPr>
            <a:spLocks noGrp="1"/>
          </p:cNvSpPr>
          <p:nvPr>
            <p:ph type="body" sz="half" idx="1"/>
          </p:nvPr>
        </p:nvSpPr>
        <p:spPr>
          <a:xfrm>
            <a:off x="269309" y="1190798"/>
            <a:ext cx="11656499" cy="1988349"/>
          </a:xfrm>
          <a:prstGeom prst="rect">
            <a:avLst/>
          </a:prstGeom>
        </p:spPr>
        <p:txBody>
          <a:bodyPr>
            <a:normAutofit/>
          </a:bodyPr>
          <a:lstStyle>
            <a:lvl1pPr>
              <a:spcBef>
                <a:spcPts val="784"/>
              </a:spcBef>
              <a:defRPr sz="3530"/>
            </a:lvl1pPr>
            <a:lvl2pPr marL="691176" indent="-354928">
              <a:spcBef>
                <a:spcPts val="784"/>
              </a:spcBef>
              <a:defRPr sz="3530"/>
            </a:lvl2pPr>
            <a:lvl3pPr marL="963909" indent="-403496">
              <a:spcBef>
                <a:spcPts val="784"/>
              </a:spcBef>
              <a:defRPr sz="3530"/>
            </a:lvl3pPr>
            <a:lvl4pPr marL="1232908" indent="-448330">
              <a:spcBef>
                <a:spcPts val="784"/>
              </a:spcBef>
              <a:defRPr sz="3530"/>
            </a:lvl4pPr>
            <a:lvl5pPr marL="1457074" indent="-448330">
              <a:spcBef>
                <a:spcPts val="784"/>
              </a:spcBef>
              <a:defRPr sz="3530"/>
            </a:lvl5pPr>
          </a:lstStyle>
          <a:p>
            <a:r>
              <a:t>Body Level One</a:t>
            </a:r>
          </a:p>
          <a:p>
            <a:pPr lvl="1"/>
            <a:r>
              <a:t>Body Level Two</a:t>
            </a:r>
          </a:p>
          <a:p>
            <a:pPr lvl="2"/>
            <a:r>
              <a:t>Body Level Three</a:t>
            </a:r>
          </a:p>
          <a:p>
            <a:pPr lvl="3"/>
            <a:r>
              <a:t>Body Level Four</a:t>
            </a:r>
          </a:p>
          <a:p>
            <a:pPr lvl="4"/>
            <a:r>
              <a:t>Body Level Five</a:t>
            </a:r>
          </a:p>
        </p:txBody>
      </p:sp>
      <p:sp>
        <p:nvSpPr>
          <p:cNvPr id="79" name="Shape 79"/>
          <p:cNvSpPr>
            <a:spLocks noGrp="1"/>
          </p:cNvSpPr>
          <p:nvPr>
            <p:ph type="title"/>
          </p:nvPr>
        </p:nvSpPr>
        <p:spPr>
          <a:xfrm>
            <a:off x="269309" y="289905"/>
            <a:ext cx="11658818" cy="900893"/>
          </a:xfrm>
          <a:prstGeom prst="rect">
            <a:avLst/>
          </a:prstGeom>
        </p:spPr>
        <p:txBody>
          <a:bodyPr>
            <a:normAutofit/>
          </a:bodyPr>
          <a:lstStyle/>
          <a:p>
            <a:r>
              <a:t>Title Text</a:t>
            </a:r>
          </a:p>
        </p:txBody>
      </p:sp>
      <p:pic>
        <p:nvPicPr>
          <p:cNvPr id="80" name="image3.pdf"/>
          <p:cNvPicPr>
            <a:picLocks noChangeAspect="1"/>
          </p:cNvPicPr>
          <p:nvPr/>
        </p:nvPicPr>
        <p:blipFill>
          <a:blip r:embed="rId3">
            <a:extLst/>
          </a:blip>
          <a:stretch>
            <a:fillRect/>
          </a:stretch>
        </p:blipFill>
        <p:spPr>
          <a:xfrm>
            <a:off x="242590" y="5905605"/>
            <a:ext cx="1820070" cy="670247"/>
          </a:xfrm>
          <a:prstGeom prst="rect">
            <a:avLst/>
          </a:prstGeom>
          <a:ln w="12700">
            <a:miter lim="400000"/>
          </a:ln>
        </p:spPr>
      </p:pic>
      <p:sp>
        <p:nvSpPr>
          <p:cNvPr id="81" name="Shape 81"/>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9689349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reserve="1">
  <p:cSld name="Two Column Bullet text">
    <p:spTree>
      <p:nvGrpSpPr>
        <p:cNvPr id="1" name=""/>
        <p:cNvGrpSpPr/>
        <p:nvPr/>
      </p:nvGrpSpPr>
      <p:grpSpPr>
        <a:xfrm>
          <a:off x="0" y="0"/>
          <a:ext cx="0" cy="0"/>
          <a:chOff x="0" y="0"/>
          <a:chExt cx="0" cy="0"/>
        </a:xfrm>
      </p:grpSpPr>
      <p:pic>
        <p:nvPicPr>
          <p:cNvPr id="88"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89" name="Shape 89"/>
          <p:cNvSpPr>
            <a:spLocks noGrp="1"/>
          </p:cNvSpPr>
          <p:nvPr>
            <p:ph type="title"/>
          </p:nvPr>
        </p:nvSpPr>
        <p:spPr>
          <a:xfrm>
            <a:off x="269309" y="289905"/>
            <a:ext cx="11658818" cy="900893"/>
          </a:xfrm>
          <a:prstGeom prst="rect">
            <a:avLst/>
          </a:prstGeom>
        </p:spPr>
        <p:txBody>
          <a:bodyPr>
            <a:normAutofit/>
          </a:bodyPr>
          <a:lstStyle/>
          <a:p>
            <a:r>
              <a:t>Title Text</a:t>
            </a:r>
          </a:p>
        </p:txBody>
      </p:sp>
      <p:sp>
        <p:nvSpPr>
          <p:cNvPr id="90" name="Shape 90"/>
          <p:cNvSpPr>
            <a:spLocks noGrp="1"/>
          </p:cNvSpPr>
          <p:nvPr>
            <p:ph type="body" sz="quarter" idx="1"/>
          </p:nvPr>
        </p:nvSpPr>
        <p:spPr>
          <a:xfrm>
            <a:off x="269310" y="1190797"/>
            <a:ext cx="5379921" cy="2381184"/>
          </a:xfrm>
          <a:prstGeom prst="rect">
            <a:avLst/>
          </a:prstGeom>
        </p:spPr>
        <p:txBody>
          <a:bodyPr>
            <a:normAutofit/>
          </a:bodyPr>
          <a:lstStyle>
            <a:lvl1pPr marL="281764" indent="-281764">
              <a:spcBef>
                <a:spcPts val="1177"/>
              </a:spcBef>
              <a:buClr>
                <a:srgbClr val="FFFFFF"/>
              </a:buClr>
              <a:defRPr sz="3138"/>
            </a:lvl1pPr>
            <a:lvl2pPr marL="597084" indent="-304894">
              <a:spcBef>
                <a:spcPts val="1177"/>
              </a:spcBef>
              <a:buClr>
                <a:srgbClr val="FFFFFF"/>
              </a:buClr>
              <a:defRPr sz="3138"/>
            </a:lvl2pPr>
            <a:lvl3pPr marL="785104" indent="-264242">
              <a:spcBef>
                <a:spcPts val="1177"/>
              </a:spcBef>
              <a:buClr>
                <a:srgbClr val="FFFFFF"/>
              </a:buClr>
              <a:defRPr sz="3138"/>
            </a:lvl3pPr>
            <a:lvl4pPr marL="1002199" indent="-316187">
              <a:spcBef>
                <a:spcPts val="1177"/>
              </a:spcBef>
              <a:buClr>
                <a:srgbClr val="FFFFFF"/>
              </a:buClr>
              <a:defRPr sz="3138"/>
            </a:lvl4pPr>
            <a:lvl5pPr marL="1157470" indent="-293602">
              <a:spcBef>
                <a:spcPts val="1177"/>
              </a:spcBef>
              <a:buClr>
                <a:srgbClr val="FFFFFF"/>
              </a:buClr>
              <a:defRPr sz="3138"/>
            </a:lvl5pPr>
          </a:lstStyle>
          <a:p>
            <a:r>
              <a:t>Body Level One</a:t>
            </a:r>
          </a:p>
          <a:p>
            <a:pPr lvl="1"/>
            <a:r>
              <a:t>Body Level Two</a:t>
            </a:r>
          </a:p>
          <a:p>
            <a:pPr lvl="2"/>
            <a:r>
              <a:t>Body Level Three</a:t>
            </a:r>
          </a:p>
          <a:p>
            <a:pPr lvl="3"/>
            <a:r>
              <a:t>Body Level Four</a:t>
            </a:r>
          </a:p>
          <a:p>
            <a:pPr lvl="4"/>
            <a:r>
              <a:t>Body Level Five</a:t>
            </a:r>
          </a:p>
        </p:txBody>
      </p:sp>
      <p:sp>
        <p:nvSpPr>
          <p:cNvPr id="91" name="Shape 91"/>
          <p:cNvSpPr>
            <a:spLocks noGrp="1"/>
          </p:cNvSpPr>
          <p:nvPr>
            <p:ph type="body" sz="quarter" idx="13"/>
          </p:nvPr>
        </p:nvSpPr>
        <p:spPr>
          <a:xfrm>
            <a:off x="6545885" y="1190797"/>
            <a:ext cx="5379922" cy="2381184"/>
          </a:xfrm>
          <a:prstGeom prst="rect">
            <a:avLst/>
          </a:prstGeom>
        </p:spPr>
        <p:txBody>
          <a:bodyPr>
            <a:normAutofit/>
          </a:bodyPr>
          <a:lstStyle>
            <a:lvl1pPr marL="281764" indent="-281764">
              <a:spcBef>
                <a:spcPts val="1177"/>
              </a:spcBef>
              <a:buClr>
                <a:srgbClr val="FFFFFF"/>
              </a:buClr>
              <a:defRPr sz="3200"/>
            </a:lvl1pPr>
          </a:lstStyle>
          <a:p>
            <a:pPr marL="287338" indent="-287338">
              <a:spcBef>
                <a:spcPts val="1200"/>
              </a:spcBef>
              <a:buClr>
                <a:srgbClr val="FFFFFF"/>
              </a:buClr>
              <a:defRPr sz="3200"/>
            </a:pPr>
            <a:endParaRPr/>
          </a:p>
        </p:txBody>
      </p:sp>
      <p:pic>
        <p:nvPicPr>
          <p:cNvPr id="92" name="image3.pdf"/>
          <p:cNvPicPr>
            <a:picLocks noChangeAspect="1"/>
          </p:cNvPicPr>
          <p:nvPr/>
        </p:nvPicPr>
        <p:blipFill>
          <a:blip r:embed="rId3">
            <a:extLst/>
          </a:blip>
          <a:stretch>
            <a:fillRect/>
          </a:stretch>
        </p:blipFill>
        <p:spPr>
          <a:xfrm>
            <a:off x="242590" y="5905605"/>
            <a:ext cx="1820070" cy="670247"/>
          </a:xfrm>
          <a:prstGeom prst="rect">
            <a:avLst/>
          </a:prstGeom>
          <a:ln w="12700">
            <a:miter lim="400000"/>
          </a:ln>
        </p:spPr>
      </p:pic>
      <p:sp>
        <p:nvSpPr>
          <p:cNvPr id="93" name="Shape 93"/>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7929134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reserve="1">
  <p:cSld name="Two Column Non-bulleted text">
    <p:spTree>
      <p:nvGrpSpPr>
        <p:cNvPr id="1" name=""/>
        <p:cNvGrpSpPr/>
        <p:nvPr/>
      </p:nvGrpSpPr>
      <p:grpSpPr>
        <a:xfrm>
          <a:off x="0" y="0"/>
          <a:ext cx="0" cy="0"/>
          <a:chOff x="0" y="0"/>
          <a:chExt cx="0" cy="0"/>
        </a:xfrm>
      </p:grpSpPr>
      <p:pic>
        <p:nvPicPr>
          <p:cNvPr id="100" name="image1-small.png"/>
          <p:cNvPicPr>
            <a:picLocks noChangeAspect="1"/>
          </p:cNvPicPr>
          <p:nvPr/>
        </p:nvPicPr>
        <p:blipFill>
          <a:blip r:embed="rId2">
            <a:extLst/>
          </a:blip>
          <a:stretch>
            <a:fillRect/>
          </a:stretch>
        </p:blipFill>
        <p:spPr>
          <a:xfrm rot="5400000">
            <a:off x="9207299" y="2995598"/>
            <a:ext cx="6867976" cy="876782"/>
          </a:xfrm>
          <a:prstGeom prst="rect">
            <a:avLst/>
          </a:prstGeom>
          <a:ln w="12700">
            <a:miter lim="400000"/>
          </a:ln>
        </p:spPr>
      </p:pic>
      <p:sp>
        <p:nvSpPr>
          <p:cNvPr id="101" name="Shape 101"/>
          <p:cNvSpPr>
            <a:spLocks noGrp="1"/>
          </p:cNvSpPr>
          <p:nvPr>
            <p:ph type="title"/>
          </p:nvPr>
        </p:nvSpPr>
        <p:spPr>
          <a:xfrm>
            <a:off x="269309" y="289905"/>
            <a:ext cx="11658818" cy="900893"/>
          </a:xfrm>
          <a:prstGeom prst="rect">
            <a:avLst/>
          </a:prstGeom>
        </p:spPr>
        <p:txBody>
          <a:bodyPr>
            <a:normAutofit/>
          </a:bodyPr>
          <a:lstStyle/>
          <a:p>
            <a:r>
              <a:t>Title Text</a:t>
            </a:r>
          </a:p>
        </p:txBody>
      </p:sp>
      <p:sp>
        <p:nvSpPr>
          <p:cNvPr id="102" name="Shape 102"/>
          <p:cNvSpPr>
            <a:spLocks noGrp="1"/>
          </p:cNvSpPr>
          <p:nvPr>
            <p:ph type="body" sz="quarter" idx="1"/>
          </p:nvPr>
        </p:nvSpPr>
        <p:spPr>
          <a:xfrm>
            <a:off x="269310" y="1190798"/>
            <a:ext cx="5379921" cy="1879564"/>
          </a:xfrm>
          <a:prstGeom prst="rect">
            <a:avLst/>
          </a:prstGeom>
        </p:spPr>
        <p:txBody>
          <a:bodyPr>
            <a:normAutofit/>
          </a:bodyPr>
          <a:lstStyle>
            <a:lvl1pPr marL="0" indent="0">
              <a:spcBef>
                <a:spcPts val="1177"/>
              </a:spcBef>
              <a:buSzTx/>
              <a:buFontTx/>
              <a:buNone/>
              <a:defRPr sz="3138"/>
            </a:lvl1pPr>
            <a:lvl2pPr marL="0" indent="0">
              <a:spcBef>
                <a:spcPts val="1177"/>
              </a:spcBef>
              <a:buSzTx/>
              <a:buFontTx/>
              <a:buNone/>
              <a:defRPr sz="3138"/>
            </a:lvl2pPr>
            <a:lvl3pPr marL="0" indent="227279">
              <a:spcBef>
                <a:spcPts val="1177"/>
              </a:spcBef>
              <a:buSzTx/>
              <a:buFontTx/>
              <a:buNone/>
              <a:defRPr sz="3138"/>
            </a:lvl3pPr>
            <a:lvl4pPr marL="0" indent="451444">
              <a:spcBef>
                <a:spcPts val="1177"/>
              </a:spcBef>
              <a:buSzTx/>
              <a:buFontTx/>
              <a:buNone/>
              <a:defRPr sz="3138"/>
            </a:lvl4pPr>
            <a:lvl5pPr marL="0" indent="672495">
              <a:spcBef>
                <a:spcPts val="1177"/>
              </a:spcBef>
              <a:buSzTx/>
              <a:buFontTx/>
              <a:buNone/>
              <a:defRPr sz="3138"/>
            </a:lvl5pPr>
          </a:lstStyle>
          <a:p>
            <a:r>
              <a:t>Body Level One</a:t>
            </a:r>
          </a:p>
          <a:p>
            <a:pPr lvl="1"/>
            <a:r>
              <a:t>Body Level Two</a:t>
            </a:r>
          </a:p>
          <a:p>
            <a:pPr lvl="2"/>
            <a:r>
              <a:t>Body Level Three</a:t>
            </a:r>
          </a:p>
          <a:p>
            <a:pPr lvl="3"/>
            <a:r>
              <a:t>Body Level Four</a:t>
            </a:r>
          </a:p>
          <a:p>
            <a:pPr lvl="4"/>
            <a:r>
              <a:t>Body Level Five</a:t>
            </a:r>
          </a:p>
        </p:txBody>
      </p:sp>
      <p:sp>
        <p:nvSpPr>
          <p:cNvPr id="103" name="Shape 103"/>
          <p:cNvSpPr>
            <a:spLocks noGrp="1"/>
          </p:cNvSpPr>
          <p:nvPr>
            <p:ph type="body" sz="quarter" idx="13"/>
          </p:nvPr>
        </p:nvSpPr>
        <p:spPr>
          <a:xfrm>
            <a:off x="6545885" y="1190798"/>
            <a:ext cx="5379922" cy="1879564"/>
          </a:xfrm>
          <a:prstGeom prst="rect">
            <a:avLst/>
          </a:prstGeom>
        </p:spPr>
        <p:txBody>
          <a:bodyPr>
            <a:normAutofit/>
          </a:bodyPr>
          <a:lstStyle>
            <a:lvl1pPr marL="0" indent="0">
              <a:spcBef>
                <a:spcPts val="1177"/>
              </a:spcBef>
              <a:buSzTx/>
              <a:buFontTx/>
              <a:buNone/>
              <a:defRPr sz="3200"/>
            </a:lvl1pPr>
          </a:lstStyle>
          <a:p>
            <a:pPr marL="0" indent="0">
              <a:spcBef>
                <a:spcPts val="1200"/>
              </a:spcBef>
              <a:buSzTx/>
              <a:buFontTx/>
              <a:buNone/>
              <a:defRPr sz="3200"/>
            </a:pPr>
            <a:endParaRPr/>
          </a:p>
        </p:txBody>
      </p:sp>
      <p:pic>
        <p:nvPicPr>
          <p:cNvPr id="104" name="image3.pdf"/>
          <p:cNvPicPr>
            <a:picLocks noChangeAspect="1"/>
          </p:cNvPicPr>
          <p:nvPr/>
        </p:nvPicPr>
        <p:blipFill>
          <a:blip r:embed="rId3">
            <a:extLst/>
          </a:blip>
          <a:stretch>
            <a:fillRect/>
          </a:stretch>
        </p:blipFill>
        <p:spPr>
          <a:xfrm>
            <a:off x="242590" y="5905605"/>
            <a:ext cx="1820070" cy="670247"/>
          </a:xfrm>
          <a:prstGeom prst="rect">
            <a:avLst/>
          </a:prstGeom>
          <a:ln w="12700">
            <a:miter lim="400000"/>
          </a:ln>
        </p:spPr>
      </p:pic>
      <p:sp>
        <p:nvSpPr>
          <p:cNvPr id="105" name="Shape 105"/>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79765626"/>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7D7"/>
        </a:solidFill>
        <a:effectLst/>
      </p:bgPr>
    </p:bg>
    <p:spTree>
      <p:nvGrpSpPr>
        <p:cNvPr id="1" name=""/>
        <p:cNvGrpSpPr/>
        <p:nvPr/>
      </p:nvGrpSpPr>
      <p:grpSpPr>
        <a:xfrm>
          <a:off x="0" y="0"/>
          <a:ext cx="0" cy="0"/>
          <a:chOff x="0" y="0"/>
          <a:chExt cx="0" cy="0"/>
        </a:xfrm>
      </p:grpSpPr>
      <p:pic>
        <p:nvPicPr>
          <p:cNvPr id="2" name="image1-small.png"/>
          <p:cNvPicPr>
            <a:picLocks noChangeAspect="1"/>
          </p:cNvPicPr>
          <p:nvPr/>
        </p:nvPicPr>
        <p:blipFill>
          <a:blip r:embed="rId34">
            <a:extLst/>
          </a:blip>
          <a:stretch>
            <a:fillRect/>
          </a:stretch>
        </p:blipFill>
        <p:spPr>
          <a:xfrm rot="5400000">
            <a:off x="9207299" y="2995598"/>
            <a:ext cx="6867976" cy="876782"/>
          </a:xfrm>
          <a:prstGeom prst="rect">
            <a:avLst/>
          </a:prstGeom>
          <a:ln w="12700">
            <a:miter lim="400000"/>
          </a:ln>
        </p:spPr>
      </p:pic>
      <p:pic>
        <p:nvPicPr>
          <p:cNvPr id="3" name="image2.png"/>
          <p:cNvPicPr>
            <a:picLocks noChangeAspect="1"/>
          </p:cNvPicPr>
          <p:nvPr/>
        </p:nvPicPr>
        <p:blipFill>
          <a:blip r:embed="rId35">
            <a:extLst/>
          </a:blip>
          <a:stretch>
            <a:fillRect/>
          </a:stretch>
        </p:blipFill>
        <p:spPr>
          <a:xfrm>
            <a:off x="1218861" y="650605"/>
            <a:ext cx="10258559" cy="5111236"/>
          </a:xfrm>
          <a:prstGeom prst="rect">
            <a:avLst/>
          </a:prstGeom>
          <a:ln w="12700">
            <a:miter lim="400000"/>
          </a:ln>
        </p:spPr>
      </p:pic>
      <p:pic>
        <p:nvPicPr>
          <p:cNvPr id="4" name="image3.pdf"/>
          <p:cNvPicPr>
            <a:picLocks noChangeAspect="1"/>
          </p:cNvPicPr>
          <p:nvPr/>
        </p:nvPicPr>
        <p:blipFill>
          <a:blip r:embed="rId36">
            <a:extLst/>
          </a:blip>
          <a:stretch>
            <a:fillRect/>
          </a:stretch>
        </p:blipFill>
        <p:spPr>
          <a:xfrm>
            <a:off x="5187521" y="5636276"/>
            <a:ext cx="1820070" cy="670247"/>
          </a:xfrm>
          <a:prstGeom prst="rect">
            <a:avLst/>
          </a:prstGeom>
          <a:ln w="12700">
            <a:miter lim="400000"/>
          </a:ln>
        </p:spPr>
      </p:pic>
      <p:sp>
        <p:nvSpPr>
          <p:cNvPr id="5" name="Shape 5"/>
          <p:cNvSpPr>
            <a:spLocks noGrp="1"/>
          </p:cNvSpPr>
          <p:nvPr>
            <p:ph type="title"/>
          </p:nvPr>
        </p:nvSpPr>
        <p:spPr>
          <a:xfrm>
            <a:off x="609600" y="274637"/>
            <a:ext cx="10972800" cy="1325564"/>
          </a:xfrm>
          <a:prstGeom prst="rect">
            <a:avLst/>
          </a:prstGeom>
          <a:ln w="12700">
            <a:miter lim="400000"/>
          </a:ln>
          <a:extLst>
            <a:ext uri="{C572A759-6A51-4108-AA02-DFA0A04FC94B}">
              <ma14:wrappingTextBoxFlag xmlns:ma14="http://schemas.microsoft.com/office/mac/drawingml/2011/main" xmlns="" val="1"/>
            </a:ext>
          </a:extLst>
        </p:spPr>
        <p:txBody>
          <a:bodyPr tIns="91439" bIns="91439"/>
          <a:lstStyle/>
          <a:p>
            <a:r>
              <a:t>Title Text</a:t>
            </a:r>
          </a:p>
        </p:txBody>
      </p:sp>
      <p:sp>
        <p:nvSpPr>
          <p:cNvPr id="6" name="Shape 6"/>
          <p:cNvSpPr>
            <a:spLocks noGrp="1"/>
          </p:cNvSpPr>
          <p:nvPr>
            <p:ph type="body" idx="1"/>
          </p:nvPr>
        </p:nvSpPr>
        <p:spPr>
          <a:xfrm>
            <a:off x="609600" y="1600200"/>
            <a:ext cx="10972800" cy="5257801"/>
          </a:xfrm>
          <a:prstGeom prst="rect">
            <a:avLst/>
          </a:prstGeom>
          <a:ln w="12700">
            <a:miter lim="400000"/>
          </a:ln>
          <a:extLst>
            <a:ext uri="{C572A759-6A51-4108-AA02-DFA0A04FC94B}">
              <ma14:wrappingTextBoxFlag xmlns:ma14="http://schemas.microsoft.com/office/mac/drawingml/2011/main" xmlns="" val="1"/>
            </a:ext>
          </a:extLst>
        </p:spPr>
        <p:txBody>
          <a:bodyPr tIns="91439" bIns="91439"/>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8462528" y="6219613"/>
            <a:ext cx="275073" cy="273473"/>
          </a:xfrm>
          <a:prstGeom prst="rect">
            <a:avLst/>
          </a:prstGeom>
          <a:ln w="12700">
            <a:miter lim="400000"/>
          </a:ln>
        </p:spPr>
        <p:txBody>
          <a:bodyPr wrap="none" lIns="45719" rIns="45719" anchor="ctr">
            <a:spAutoFit/>
          </a:bodyPr>
          <a:lstStyle>
            <a:lvl1pPr algn="r">
              <a:defRPr sz="1177">
                <a:solidFill>
                  <a:srgbClr val="FFFFFF"/>
                </a:solidFill>
              </a:defRPr>
            </a:lvl1pPr>
          </a:lstStyle>
          <a:p>
            <a:fld id="{86CB4B4D-7CA3-9044-876B-883B54F8677D}" type="slidenum">
              <a:t>‹#›</a:t>
            </a:fld>
            <a:endParaRPr/>
          </a:p>
        </p:txBody>
      </p:sp>
    </p:spTree>
    <p:extLst>
      <p:ext uri="{BB962C8B-B14F-4D97-AF65-F5344CB8AC3E}">
        <p14:creationId xmlns:p14="http://schemas.microsoft.com/office/powerpoint/2010/main" val="35389741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83" r:id="rId12"/>
    <p:sldLayoutId id="2147483684" r:id="rId13"/>
    <p:sldLayoutId id="2147483685" r:id="rId14"/>
    <p:sldLayoutId id="2147483686" r:id="rId15"/>
    <p:sldLayoutId id="2147483687" r:id="rId16"/>
    <p:sldLayoutId id="2147483688" r:id="rId17"/>
    <p:sldLayoutId id="2147483690" r:id="rId18"/>
    <p:sldLayoutId id="2147483691" r:id="rId19"/>
    <p:sldLayoutId id="2147483706" r:id="rId20"/>
    <p:sldLayoutId id="2147483707" r:id="rId21"/>
    <p:sldLayoutId id="2147483709" r:id="rId22"/>
    <p:sldLayoutId id="2147483710" r:id="rId23"/>
    <p:sldLayoutId id="2147483711" r:id="rId24"/>
    <p:sldLayoutId id="2147483712" r:id="rId25"/>
    <p:sldLayoutId id="2147483713" r:id="rId26"/>
    <p:sldLayoutId id="2147483714" r:id="rId27"/>
    <p:sldLayoutId id="2147483715" r:id="rId28"/>
    <p:sldLayoutId id="2147483762" r:id="rId29"/>
    <p:sldLayoutId id="2147483763" r:id="rId30"/>
    <p:sldLayoutId id="2147484029" r:id="rId31"/>
    <p:sldLayoutId id="2147484030" r:id="rId32"/>
  </p:sldLayoutIdLst>
  <p:transition spd="med"/>
  <p:txStyles>
    <p:titleStyle>
      <a:lvl1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1pPr>
      <a:lvl2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2pPr>
      <a:lvl3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3pPr>
      <a:lvl4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4pPr>
      <a:lvl5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5pPr>
      <a:lvl6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6pPr>
      <a:lvl7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7pPr>
      <a:lvl8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8pPr>
      <a:lvl9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9pPr>
    </p:titleStyle>
    <p:bodyStyle>
      <a:lvl1pPr marL="336248" marR="0" indent="-336248" algn="l" defTabSz="914647" rtl="0" latinLnBrk="0">
        <a:lnSpc>
          <a:spcPct val="90000"/>
        </a:lnSpc>
        <a:spcBef>
          <a:spcPts val="883"/>
        </a:spcBef>
        <a:spcAft>
          <a:spcPts val="0"/>
        </a:spcAft>
        <a:buClrTx/>
        <a:buSzPct val="90000"/>
        <a:buFont typeface="Arial"/>
        <a:buChar char="•"/>
        <a:tabLst/>
        <a:defRPr sz="3922" b="0" i="0" u="none" strike="noStrike" cap="none" spc="0" baseline="0">
          <a:ln>
            <a:noFill/>
          </a:ln>
          <a:solidFill>
            <a:srgbClr val="FFFFFF"/>
          </a:solidFill>
          <a:uFillTx/>
          <a:latin typeface="+mj-lt"/>
          <a:ea typeface="+mj-ea"/>
          <a:cs typeface="+mj-cs"/>
          <a:sym typeface="Segoe UI Light"/>
        </a:defRPr>
      </a:lvl1pPr>
      <a:lvl2pPr marL="730612" marR="0" indent="-394364" algn="l" defTabSz="914647" rtl="0" latinLnBrk="0">
        <a:lnSpc>
          <a:spcPct val="90000"/>
        </a:lnSpc>
        <a:spcBef>
          <a:spcPts val="883"/>
        </a:spcBef>
        <a:spcAft>
          <a:spcPts val="0"/>
        </a:spcAft>
        <a:buClrTx/>
        <a:buSzPct val="90000"/>
        <a:buFont typeface="Arial"/>
        <a:buChar char="•"/>
        <a:tabLst/>
        <a:defRPr sz="3922" b="0" i="0" u="none" strike="noStrike" cap="none" spc="0" baseline="0">
          <a:ln>
            <a:noFill/>
          </a:ln>
          <a:solidFill>
            <a:srgbClr val="FFFFFF"/>
          </a:solidFill>
          <a:uFillTx/>
          <a:latin typeface="+mj-lt"/>
          <a:ea typeface="+mj-ea"/>
          <a:cs typeface="+mj-cs"/>
          <a:sym typeface="Segoe UI Light"/>
        </a:defRPr>
      </a:lvl2pPr>
      <a:lvl3pPr marL="1008743" marR="0" indent="-448330" algn="l" defTabSz="914647" rtl="0" latinLnBrk="0">
        <a:lnSpc>
          <a:spcPct val="90000"/>
        </a:lnSpc>
        <a:spcBef>
          <a:spcPts val="883"/>
        </a:spcBef>
        <a:spcAft>
          <a:spcPts val="0"/>
        </a:spcAft>
        <a:buClrTx/>
        <a:buSzPct val="90000"/>
        <a:buFont typeface="Arial"/>
        <a:buChar char="•"/>
        <a:tabLst/>
        <a:defRPr sz="3922" b="0" i="0" u="none" strike="noStrike" cap="none" spc="0" baseline="0">
          <a:ln>
            <a:noFill/>
          </a:ln>
          <a:solidFill>
            <a:srgbClr val="FFFFFF"/>
          </a:solidFill>
          <a:uFillTx/>
          <a:latin typeface="+mj-lt"/>
          <a:ea typeface="+mj-ea"/>
          <a:cs typeface="+mj-cs"/>
          <a:sym typeface="Segoe UI Light"/>
        </a:defRPr>
      </a:lvl3pPr>
      <a:lvl4pPr marL="1282723" marR="0" indent="-498145" algn="l" defTabSz="914647" rtl="0" latinLnBrk="0">
        <a:lnSpc>
          <a:spcPct val="90000"/>
        </a:lnSpc>
        <a:spcBef>
          <a:spcPts val="883"/>
        </a:spcBef>
        <a:spcAft>
          <a:spcPts val="0"/>
        </a:spcAft>
        <a:buClrTx/>
        <a:buSzPct val="90000"/>
        <a:buFont typeface="Arial"/>
        <a:buChar char="•"/>
        <a:tabLst/>
        <a:defRPr sz="3922" b="0" i="0" u="none" strike="noStrike" cap="none" spc="0" baseline="0">
          <a:ln>
            <a:noFill/>
          </a:ln>
          <a:solidFill>
            <a:srgbClr val="FFFFFF"/>
          </a:solidFill>
          <a:uFillTx/>
          <a:latin typeface="+mj-lt"/>
          <a:ea typeface="+mj-ea"/>
          <a:cs typeface="+mj-cs"/>
          <a:sym typeface="Segoe UI Light"/>
        </a:defRPr>
      </a:lvl4pPr>
      <a:lvl5pPr marL="1506888" marR="0" indent="-498145" algn="l" defTabSz="914647" rtl="0" latinLnBrk="0">
        <a:lnSpc>
          <a:spcPct val="90000"/>
        </a:lnSpc>
        <a:spcBef>
          <a:spcPts val="883"/>
        </a:spcBef>
        <a:spcAft>
          <a:spcPts val="0"/>
        </a:spcAft>
        <a:buClrTx/>
        <a:buSzPct val="90000"/>
        <a:buFont typeface="Arial"/>
        <a:buChar char="•"/>
        <a:tabLst/>
        <a:defRPr sz="3922" b="0" i="0" u="none" strike="noStrike" cap="none" spc="0" baseline="0">
          <a:ln>
            <a:noFill/>
          </a:ln>
          <a:solidFill>
            <a:srgbClr val="FFFFFF"/>
          </a:solidFill>
          <a:uFillTx/>
          <a:latin typeface="+mj-lt"/>
          <a:ea typeface="+mj-ea"/>
          <a:cs typeface="+mj-cs"/>
          <a:sym typeface="Segoe UI Light"/>
        </a:defRPr>
      </a:lvl5pPr>
      <a:lvl6pPr marL="2743939" marR="0" indent="-457323" algn="l" defTabSz="914647" rtl="0" latinLnBrk="0">
        <a:lnSpc>
          <a:spcPct val="90000"/>
        </a:lnSpc>
        <a:spcBef>
          <a:spcPts val="883"/>
        </a:spcBef>
        <a:spcAft>
          <a:spcPts val="0"/>
        </a:spcAft>
        <a:buClrTx/>
        <a:buSzPct val="100000"/>
        <a:buFont typeface="Arial"/>
        <a:buChar char="•"/>
        <a:tabLst/>
        <a:defRPr sz="3922" b="0" i="0" u="none" strike="noStrike" cap="none" spc="0" baseline="0">
          <a:ln>
            <a:noFill/>
          </a:ln>
          <a:solidFill>
            <a:srgbClr val="FFFFFF"/>
          </a:solidFill>
          <a:uFillTx/>
          <a:latin typeface="+mj-lt"/>
          <a:ea typeface="+mj-ea"/>
          <a:cs typeface="+mj-cs"/>
          <a:sym typeface="Segoe UI Light"/>
        </a:defRPr>
      </a:lvl6pPr>
      <a:lvl7pPr marL="3201265" marR="0" indent="-457323" algn="l" defTabSz="914647" rtl="0" latinLnBrk="0">
        <a:lnSpc>
          <a:spcPct val="90000"/>
        </a:lnSpc>
        <a:spcBef>
          <a:spcPts val="883"/>
        </a:spcBef>
        <a:spcAft>
          <a:spcPts val="0"/>
        </a:spcAft>
        <a:buClrTx/>
        <a:buSzPct val="100000"/>
        <a:buFont typeface="Arial"/>
        <a:buChar char="•"/>
        <a:tabLst/>
        <a:defRPr sz="3922" b="0" i="0" u="none" strike="noStrike" cap="none" spc="0" baseline="0">
          <a:ln>
            <a:noFill/>
          </a:ln>
          <a:solidFill>
            <a:srgbClr val="FFFFFF"/>
          </a:solidFill>
          <a:uFillTx/>
          <a:latin typeface="+mj-lt"/>
          <a:ea typeface="+mj-ea"/>
          <a:cs typeface="+mj-cs"/>
          <a:sym typeface="Segoe UI Light"/>
        </a:defRPr>
      </a:lvl7pPr>
      <a:lvl8pPr marL="3658588" marR="0" indent="-457324" algn="l" defTabSz="914647" rtl="0" latinLnBrk="0">
        <a:lnSpc>
          <a:spcPct val="90000"/>
        </a:lnSpc>
        <a:spcBef>
          <a:spcPts val="883"/>
        </a:spcBef>
        <a:spcAft>
          <a:spcPts val="0"/>
        </a:spcAft>
        <a:buClrTx/>
        <a:buSzPct val="100000"/>
        <a:buFont typeface="Arial"/>
        <a:buChar char="•"/>
        <a:tabLst/>
        <a:defRPr sz="3922" b="0" i="0" u="none" strike="noStrike" cap="none" spc="0" baseline="0">
          <a:ln>
            <a:noFill/>
          </a:ln>
          <a:solidFill>
            <a:srgbClr val="FFFFFF"/>
          </a:solidFill>
          <a:uFillTx/>
          <a:latin typeface="+mj-lt"/>
          <a:ea typeface="+mj-ea"/>
          <a:cs typeface="+mj-cs"/>
          <a:sym typeface="Segoe UI Light"/>
        </a:defRPr>
      </a:lvl8pPr>
      <a:lvl9pPr marL="4115913" marR="0" indent="-457324" algn="l" defTabSz="914647" rtl="0" latinLnBrk="0">
        <a:lnSpc>
          <a:spcPct val="90000"/>
        </a:lnSpc>
        <a:spcBef>
          <a:spcPts val="883"/>
        </a:spcBef>
        <a:spcAft>
          <a:spcPts val="0"/>
        </a:spcAft>
        <a:buClrTx/>
        <a:buSzPct val="100000"/>
        <a:buFont typeface="Arial"/>
        <a:buChar char="•"/>
        <a:tabLst/>
        <a:defRPr sz="3922" b="0" i="0" u="none" strike="noStrike" cap="none" spc="0" baseline="0">
          <a:ln>
            <a:noFill/>
          </a:ln>
          <a:solidFill>
            <a:srgbClr val="FFFFFF"/>
          </a:solidFill>
          <a:uFillTx/>
          <a:latin typeface="+mj-lt"/>
          <a:ea typeface="+mj-ea"/>
          <a:cs typeface="+mj-cs"/>
          <a:sym typeface="Segoe UI Light"/>
        </a:defRPr>
      </a:lvl9pPr>
    </p:bodyStyle>
    <p:otherStyle>
      <a:lvl1pPr marL="0" marR="0" indent="0" algn="r" defTabSz="914647" rtl="0" latinLnBrk="0">
        <a:lnSpc>
          <a:spcPct val="100000"/>
        </a:lnSpc>
        <a:spcBef>
          <a:spcPts val="0"/>
        </a:spcBef>
        <a:spcAft>
          <a:spcPts val="0"/>
        </a:spcAft>
        <a:buClrTx/>
        <a:buSzTx/>
        <a:buFontTx/>
        <a:buNone/>
        <a:tabLst/>
        <a:defRPr sz="1177" b="0" i="0" u="none" strike="noStrike" cap="none" spc="0" baseline="0">
          <a:ln>
            <a:noFill/>
          </a:ln>
          <a:solidFill>
            <a:schemeClr val="tx1"/>
          </a:solidFill>
          <a:uFillTx/>
          <a:latin typeface="+mn-lt"/>
          <a:ea typeface="+mn-ea"/>
          <a:cs typeface="+mn-cs"/>
          <a:sym typeface="Segoe UI"/>
        </a:defRPr>
      </a:lvl1pPr>
      <a:lvl2pPr marL="0" marR="0" indent="457323" algn="r" defTabSz="914647" rtl="0" latinLnBrk="0">
        <a:lnSpc>
          <a:spcPct val="100000"/>
        </a:lnSpc>
        <a:spcBef>
          <a:spcPts val="0"/>
        </a:spcBef>
        <a:spcAft>
          <a:spcPts val="0"/>
        </a:spcAft>
        <a:buClrTx/>
        <a:buSzTx/>
        <a:buFontTx/>
        <a:buNone/>
        <a:tabLst/>
        <a:defRPr sz="1177" b="0" i="0" u="none" strike="noStrike" cap="none" spc="0" baseline="0">
          <a:ln>
            <a:noFill/>
          </a:ln>
          <a:solidFill>
            <a:schemeClr val="tx1"/>
          </a:solidFill>
          <a:uFillTx/>
          <a:latin typeface="+mn-lt"/>
          <a:ea typeface="+mn-ea"/>
          <a:cs typeface="+mn-cs"/>
          <a:sym typeface="Segoe UI"/>
        </a:defRPr>
      </a:lvl2pPr>
      <a:lvl3pPr marL="0" marR="0" indent="914647" algn="r" defTabSz="914647" rtl="0" latinLnBrk="0">
        <a:lnSpc>
          <a:spcPct val="100000"/>
        </a:lnSpc>
        <a:spcBef>
          <a:spcPts val="0"/>
        </a:spcBef>
        <a:spcAft>
          <a:spcPts val="0"/>
        </a:spcAft>
        <a:buClrTx/>
        <a:buSzTx/>
        <a:buFontTx/>
        <a:buNone/>
        <a:tabLst/>
        <a:defRPr sz="1177" b="0" i="0" u="none" strike="noStrike" cap="none" spc="0" baseline="0">
          <a:ln>
            <a:noFill/>
          </a:ln>
          <a:solidFill>
            <a:schemeClr val="tx1"/>
          </a:solidFill>
          <a:uFillTx/>
          <a:latin typeface="+mn-lt"/>
          <a:ea typeface="+mn-ea"/>
          <a:cs typeface="+mn-cs"/>
          <a:sym typeface="Segoe UI"/>
        </a:defRPr>
      </a:lvl3pPr>
      <a:lvl4pPr marL="0" marR="0" indent="1371969" algn="r" defTabSz="914647" rtl="0" latinLnBrk="0">
        <a:lnSpc>
          <a:spcPct val="100000"/>
        </a:lnSpc>
        <a:spcBef>
          <a:spcPts val="0"/>
        </a:spcBef>
        <a:spcAft>
          <a:spcPts val="0"/>
        </a:spcAft>
        <a:buClrTx/>
        <a:buSzTx/>
        <a:buFontTx/>
        <a:buNone/>
        <a:tabLst/>
        <a:defRPr sz="1177" b="0" i="0" u="none" strike="noStrike" cap="none" spc="0" baseline="0">
          <a:ln>
            <a:noFill/>
          </a:ln>
          <a:solidFill>
            <a:schemeClr val="tx1"/>
          </a:solidFill>
          <a:uFillTx/>
          <a:latin typeface="+mn-lt"/>
          <a:ea typeface="+mn-ea"/>
          <a:cs typeface="+mn-cs"/>
          <a:sym typeface="Segoe UI"/>
        </a:defRPr>
      </a:lvl4pPr>
      <a:lvl5pPr marL="0" marR="0" indent="1829294" algn="r" defTabSz="914647" rtl="0" latinLnBrk="0">
        <a:lnSpc>
          <a:spcPct val="100000"/>
        </a:lnSpc>
        <a:spcBef>
          <a:spcPts val="0"/>
        </a:spcBef>
        <a:spcAft>
          <a:spcPts val="0"/>
        </a:spcAft>
        <a:buClrTx/>
        <a:buSzTx/>
        <a:buFontTx/>
        <a:buNone/>
        <a:tabLst/>
        <a:defRPr sz="1177" b="0" i="0" u="none" strike="noStrike" cap="none" spc="0" baseline="0">
          <a:ln>
            <a:noFill/>
          </a:ln>
          <a:solidFill>
            <a:schemeClr val="tx1"/>
          </a:solidFill>
          <a:uFillTx/>
          <a:latin typeface="+mn-lt"/>
          <a:ea typeface="+mn-ea"/>
          <a:cs typeface="+mn-cs"/>
          <a:sym typeface="Segoe UI"/>
        </a:defRPr>
      </a:lvl5pPr>
      <a:lvl6pPr marL="0" marR="0" indent="2286617" algn="r" defTabSz="914647" rtl="0" latinLnBrk="0">
        <a:lnSpc>
          <a:spcPct val="100000"/>
        </a:lnSpc>
        <a:spcBef>
          <a:spcPts val="0"/>
        </a:spcBef>
        <a:spcAft>
          <a:spcPts val="0"/>
        </a:spcAft>
        <a:buClrTx/>
        <a:buSzTx/>
        <a:buFontTx/>
        <a:buNone/>
        <a:tabLst/>
        <a:defRPr sz="1177" b="0" i="0" u="none" strike="noStrike" cap="none" spc="0" baseline="0">
          <a:ln>
            <a:noFill/>
          </a:ln>
          <a:solidFill>
            <a:schemeClr val="tx1"/>
          </a:solidFill>
          <a:uFillTx/>
          <a:latin typeface="+mn-lt"/>
          <a:ea typeface="+mn-ea"/>
          <a:cs typeface="+mn-cs"/>
          <a:sym typeface="Segoe UI"/>
        </a:defRPr>
      </a:lvl6pPr>
      <a:lvl7pPr marL="0" marR="0" indent="2743939" algn="r" defTabSz="914647" rtl="0" latinLnBrk="0">
        <a:lnSpc>
          <a:spcPct val="100000"/>
        </a:lnSpc>
        <a:spcBef>
          <a:spcPts val="0"/>
        </a:spcBef>
        <a:spcAft>
          <a:spcPts val="0"/>
        </a:spcAft>
        <a:buClrTx/>
        <a:buSzTx/>
        <a:buFontTx/>
        <a:buNone/>
        <a:tabLst/>
        <a:defRPr sz="1177" b="0" i="0" u="none" strike="noStrike" cap="none" spc="0" baseline="0">
          <a:ln>
            <a:noFill/>
          </a:ln>
          <a:solidFill>
            <a:schemeClr val="tx1"/>
          </a:solidFill>
          <a:uFillTx/>
          <a:latin typeface="+mn-lt"/>
          <a:ea typeface="+mn-ea"/>
          <a:cs typeface="+mn-cs"/>
          <a:sym typeface="Segoe UI"/>
        </a:defRPr>
      </a:lvl7pPr>
      <a:lvl8pPr marL="0" marR="0" indent="3201263" algn="r" defTabSz="914647" rtl="0" latinLnBrk="0">
        <a:lnSpc>
          <a:spcPct val="100000"/>
        </a:lnSpc>
        <a:spcBef>
          <a:spcPts val="0"/>
        </a:spcBef>
        <a:spcAft>
          <a:spcPts val="0"/>
        </a:spcAft>
        <a:buClrTx/>
        <a:buSzTx/>
        <a:buFontTx/>
        <a:buNone/>
        <a:tabLst/>
        <a:defRPr sz="1177" b="0" i="0" u="none" strike="noStrike" cap="none" spc="0" baseline="0">
          <a:ln>
            <a:noFill/>
          </a:ln>
          <a:solidFill>
            <a:schemeClr val="tx1"/>
          </a:solidFill>
          <a:uFillTx/>
          <a:latin typeface="+mn-lt"/>
          <a:ea typeface="+mn-ea"/>
          <a:cs typeface="+mn-cs"/>
          <a:sym typeface="Segoe UI"/>
        </a:defRPr>
      </a:lvl8pPr>
      <a:lvl9pPr marL="0" marR="0" indent="3658588" algn="r" defTabSz="914647" rtl="0" latinLnBrk="0">
        <a:lnSpc>
          <a:spcPct val="100000"/>
        </a:lnSpc>
        <a:spcBef>
          <a:spcPts val="0"/>
        </a:spcBef>
        <a:spcAft>
          <a:spcPts val="0"/>
        </a:spcAft>
        <a:buClrTx/>
        <a:buSzTx/>
        <a:buFontTx/>
        <a:buNone/>
        <a:tabLst/>
        <a:defRPr sz="1177" b="0" i="0" u="none" strike="noStrike" cap="none" spc="0" baseline="0">
          <a:ln>
            <a:noFill/>
          </a:ln>
          <a:solidFill>
            <a:schemeClr val="tx1"/>
          </a:solidFill>
          <a:uFillTx/>
          <a:latin typeface="+mn-lt"/>
          <a:ea typeface="+mn-ea"/>
          <a:cs typeface="+mn-cs"/>
          <a:sym typeface="Segoe U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77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3/11/2017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CB4B4D-7CA3-9044-876B-883B54F8677D}" type="slidenum">
              <a:rPr lang="en-US" smtClean="0"/>
              <a:t>‹#›</a:t>
            </a:fld>
            <a:endParaRPr lang="en-US"/>
          </a:p>
        </p:txBody>
      </p:sp>
    </p:spTree>
    <p:extLst>
      <p:ext uri="{BB962C8B-B14F-4D97-AF65-F5344CB8AC3E}">
        <p14:creationId xmlns:p14="http://schemas.microsoft.com/office/powerpoint/2010/main" val="1252259917"/>
      </p:ext>
    </p:extLst>
  </p:cSld>
  <p:clrMap bg1="dk1" tx1="lt1" bg2="dk2" tx2="lt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23.jpe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9.xml"/><Relationship Id="rId4" Type="http://schemas.openxmlformats.org/officeDocument/2006/relationships/image" Target="../media/image14.tmp"/></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39.xml"/><Relationship Id="rId4" Type="http://schemas.openxmlformats.org/officeDocument/2006/relationships/image" Target="../media/image14.tmp"/></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8.xml"/><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p:cNvSpPr>
          <p:nvPr>
            <p:ph type="title"/>
          </p:nvPr>
        </p:nvSpPr>
        <p:spPr>
          <a:xfrm>
            <a:off x="269371" y="1727923"/>
            <a:ext cx="8673907" cy="1975090"/>
          </a:xfrm>
          <a:prstGeom prst="rect">
            <a:avLst/>
          </a:prstGeom>
        </p:spPr>
        <p:txBody>
          <a:bodyPr>
            <a:normAutofit/>
          </a:bodyPr>
          <a:lstStyle>
            <a:lvl1pPr defTabSz="727538">
              <a:defRPr sz="4212" spc="-78"/>
            </a:lvl1pPr>
          </a:lstStyle>
          <a:p>
            <a:r>
              <a:rPr lang="en-US" dirty="0"/>
              <a:t>Building Smart Apps </a:t>
            </a:r>
            <a:r>
              <a:rPr lang="en-US" dirty="0" smtClean="0"/>
              <a:t>in </a:t>
            </a:r>
            <a:r>
              <a:rPr lang="en-US" dirty="0" err="1" smtClean="0"/>
              <a:t>Xamarin</a:t>
            </a:r>
            <a:r>
              <a:rPr lang="en-US" dirty="0" smtClean="0"/>
              <a:t> with Microsoft Cognitive Services</a:t>
            </a:r>
            <a:endParaRPr dirty="0"/>
          </a:p>
        </p:txBody>
      </p:sp>
      <p:sp>
        <p:nvSpPr>
          <p:cNvPr id="310" name="Shape 310"/>
          <p:cNvSpPr>
            <a:spLocks noGrp="1"/>
          </p:cNvSpPr>
          <p:nvPr>
            <p:ph type="body" sz="quarter" idx="1"/>
          </p:nvPr>
        </p:nvSpPr>
        <p:spPr>
          <a:prstGeom prst="rect">
            <a:avLst/>
          </a:prstGeom>
        </p:spPr>
        <p:txBody>
          <a:bodyPr>
            <a:noAutofit/>
          </a:bodyPr>
          <a:lstStyle/>
          <a:p>
            <a:pPr defTabSz="649398">
              <a:defRPr sz="1703"/>
            </a:pPr>
            <a:r>
              <a:rPr lang="en-US" sz="2100" dirty="0" smtClean="0"/>
              <a:t>Carlos Miguel S. Quintos</a:t>
            </a:r>
          </a:p>
          <a:p>
            <a:pPr defTabSz="649398">
              <a:defRPr sz="1703"/>
            </a:pPr>
            <a:r>
              <a:rPr lang="en-US" sz="2100" dirty="0" smtClean="0"/>
              <a:t>Reynard C. Natividad</a:t>
            </a:r>
            <a:endParaRPr lang="en-US" sz="2100" dirty="0"/>
          </a:p>
          <a:p>
            <a:pPr defTabSz="649398">
              <a:defRPr sz="1703"/>
            </a:pPr>
            <a:r>
              <a:rPr lang="en-US" sz="2100" dirty="0"/>
              <a:t>Microsoft Student </a:t>
            </a:r>
            <a:r>
              <a:rPr lang="en-US" sz="2100" dirty="0" smtClean="0"/>
              <a:t>Partners</a:t>
            </a:r>
            <a:endParaRPr sz="2100" dirty="0"/>
          </a:p>
        </p:txBody>
      </p:sp>
    </p:spTree>
    <p:extLst>
      <p:ext uri="{BB962C8B-B14F-4D97-AF65-F5344CB8AC3E}">
        <p14:creationId xmlns:p14="http://schemas.microsoft.com/office/powerpoint/2010/main" val="106118062"/>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67444" y="363687"/>
            <a:ext cx="3710409" cy="754315"/>
            <a:chOff x="680827" y="370483"/>
            <a:chExt cx="3784810" cy="769441"/>
          </a:xfrm>
        </p:grpSpPr>
        <p:sp>
          <p:nvSpPr>
            <p:cNvPr id="62" name="Rectangle 61"/>
            <p:cNvSpPr/>
            <p:nvPr/>
          </p:nvSpPr>
          <p:spPr>
            <a:xfrm>
              <a:off x="1356203" y="370483"/>
              <a:ext cx="3109434" cy="769441"/>
            </a:xfrm>
            <a:prstGeom prst="rect">
              <a:avLst/>
            </a:prstGeom>
            <a:noFill/>
          </p:spPr>
          <p:txBody>
            <a:bodyPr wrap="square" anchor="ctr">
              <a:spAutoFit/>
            </a:bodyPr>
            <a:lstStyle/>
            <a:p>
              <a:pPr marL="179243" defTabSz="913386" fontAlgn="base">
                <a:spcBef>
                  <a:spcPts val="1175"/>
                </a:spcBef>
                <a:spcAft>
                  <a:spcPts val="1175"/>
                </a:spcAft>
              </a:pPr>
              <a:r>
                <a:rPr lang="en-US" sz="4313" kern="0" dirty="0">
                  <a:solidFill>
                    <a:srgbClr val="FFFEFF"/>
                  </a:solidFill>
                  <a:latin typeface="+mj-lt"/>
                  <a:cs typeface="Segoe UI Semibold" panose="020B0702040204020203" pitchFamily="34" charset="0"/>
                </a:rPr>
                <a:t>Knowledge</a:t>
              </a:r>
            </a:p>
          </p:txBody>
        </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grpSp>
      <p:grpSp>
        <p:nvGrpSpPr>
          <p:cNvPr id="90" name="Group 89"/>
          <p:cNvGrpSpPr/>
          <p:nvPr/>
        </p:nvGrpSpPr>
        <p:grpSpPr>
          <a:xfrm>
            <a:off x="502970" y="3249664"/>
            <a:ext cx="2868559" cy="1548401"/>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Explore relationships among academic papers, journals, and authors</a:t>
              </a:r>
            </a:p>
          </p:txBody>
        </p:sp>
      </p:grpSp>
      <p:grpSp>
        <p:nvGrpSpPr>
          <p:cNvPr id="93" name="Group 92"/>
          <p:cNvGrpSpPr/>
          <p:nvPr/>
        </p:nvGrpSpPr>
        <p:grpSpPr>
          <a:xfrm>
            <a:off x="8707818" y="3385442"/>
            <a:ext cx="2868559" cy="1414666"/>
            <a:chOff x="8873669" y="3658469"/>
            <a:chExt cx="2926080" cy="1443033"/>
          </a:xfrm>
        </p:grpSpPr>
        <p:sp>
          <p:nvSpPr>
            <p:cNvPr id="94" name="TextBox 93"/>
            <p:cNvSpPr txBox="1"/>
            <p:nvPr/>
          </p:nvSpPr>
          <p:spPr>
            <a:xfrm>
              <a:off x="8873669" y="3658469"/>
              <a:ext cx="2926080" cy="572460"/>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Recommendations API</a:t>
              </a:r>
            </a:p>
          </p:txBody>
        </p:sp>
        <p:sp>
          <p:nvSpPr>
            <p:cNvPr id="95" name="Rectangle 94"/>
            <p:cNvSpPr/>
            <p:nvPr/>
          </p:nvSpPr>
          <p:spPr>
            <a:xfrm>
              <a:off x="9006673" y="4300738"/>
              <a:ext cx="2660073" cy="800764"/>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Provide personalized product recommendations for your customers</a:t>
              </a:r>
            </a:p>
          </p:txBody>
        </p:sp>
      </p:grpSp>
      <p:grpSp>
        <p:nvGrpSpPr>
          <p:cNvPr id="96" name="Group 95"/>
          <p:cNvGrpSpPr/>
          <p:nvPr/>
        </p:nvGrpSpPr>
        <p:grpSpPr>
          <a:xfrm>
            <a:off x="3237920" y="3249664"/>
            <a:ext cx="2868559" cy="1548401"/>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Add interactive search over structured data to your project</a:t>
              </a:r>
            </a:p>
          </p:txBody>
        </p:sp>
      </p:grpSp>
      <p:grpSp>
        <p:nvGrpSpPr>
          <p:cNvPr id="99" name="Group 98"/>
          <p:cNvGrpSpPr/>
          <p:nvPr/>
        </p:nvGrpSpPr>
        <p:grpSpPr>
          <a:xfrm>
            <a:off x="6103259" y="3385443"/>
            <a:ext cx="2607782" cy="1412623"/>
            <a:chOff x="6216883" y="3658469"/>
            <a:chExt cx="2660073" cy="1440949"/>
          </a:xfrm>
        </p:grpSpPr>
        <p:sp>
          <p:nvSpPr>
            <p:cNvPr id="100" name="TextBox 99"/>
            <p:cNvSpPr txBox="1"/>
            <p:nvPr/>
          </p:nvSpPr>
          <p:spPr>
            <a:xfrm>
              <a:off x="6216883" y="3658469"/>
              <a:ext cx="2660073" cy="572460"/>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Contextually extend knowledge of people, locations, and events</a:t>
              </a:r>
            </a:p>
          </p:txBody>
        </p:sp>
      </p:grpSp>
      <p:grpSp>
        <p:nvGrpSpPr>
          <p:cNvPr id="105" name="Group 104"/>
          <p:cNvGrpSpPr/>
          <p:nvPr/>
        </p:nvGrpSpPr>
        <p:grpSpPr>
          <a:xfrm>
            <a:off x="4913820" y="2644073"/>
            <a:ext cx="727437" cy="605591"/>
            <a:chOff x="4947630" y="1888929"/>
            <a:chExt cx="742024" cy="617734"/>
          </a:xfrm>
        </p:grpSpPr>
        <p:sp>
          <p:nvSpPr>
            <p:cNvPr id="106" name="Right Triangle 105"/>
            <p:cNvSpPr/>
            <p:nvPr/>
          </p:nvSpPr>
          <p:spPr>
            <a:xfrm rot="10800000">
              <a:off x="4947630" y="1897063"/>
              <a:ext cx="609600" cy="6096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ysClr val="windowText" lastClr="000000"/>
                </a:solidFill>
              </a:endParaRPr>
            </a:p>
          </p:txBody>
        </p:sp>
        <p:sp>
          <p:nvSpPr>
            <p:cNvPr id="107" name="TextBox 106"/>
            <p:cNvSpPr txBox="1"/>
            <p:nvPr/>
          </p:nvSpPr>
          <p:spPr>
            <a:xfrm rot="2666570">
              <a:off x="4989433" y="1888929"/>
              <a:ext cx="700221" cy="406265"/>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784" kern="0" dirty="0">
                  <a:solidFill>
                    <a:schemeClr val="tx2"/>
                  </a:solidFill>
                </a:rPr>
                <a:t>Update</a:t>
              </a:r>
            </a:p>
          </p:txBody>
        </p:sp>
      </p:grpSp>
      <p:grpSp>
        <p:nvGrpSpPr>
          <p:cNvPr id="108" name="Group 107"/>
          <p:cNvGrpSpPr/>
          <p:nvPr/>
        </p:nvGrpSpPr>
        <p:grpSpPr>
          <a:xfrm>
            <a:off x="7648770" y="2644073"/>
            <a:ext cx="727437" cy="605591"/>
            <a:chOff x="7345688" y="1736528"/>
            <a:chExt cx="742024" cy="617734"/>
          </a:xfrm>
        </p:grpSpPr>
        <p:sp>
          <p:nvSpPr>
            <p:cNvPr id="109" name="Right Triangle 108"/>
            <p:cNvSpPr/>
            <p:nvPr/>
          </p:nvSpPr>
          <p:spPr>
            <a:xfrm rot="10800000">
              <a:off x="7345688" y="1744662"/>
              <a:ext cx="609600" cy="6096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65" kern="0">
                <a:solidFill>
                  <a:sysClr val="windowText" lastClr="000000"/>
                </a:solidFill>
              </a:endParaRPr>
            </a:p>
          </p:txBody>
        </p:sp>
        <p:sp>
          <p:nvSpPr>
            <p:cNvPr id="110" name="TextBox 109"/>
            <p:cNvSpPr txBox="1"/>
            <p:nvPr/>
          </p:nvSpPr>
          <p:spPr>
            <a:xfrm rot="2666570">
              <a:off x="7387491" y="1736528"/>
              <a:ext cx="700221" cy="406265"/>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784" kern="0" dirty="0">
                  <a:solidFill>
                    <a:schemeClr val="tx2"/>
                  </a:solidFill>
                </a:rPr>
                <a:t>Update</a:t>
              </a:r>
            </a:p>
          </p:txBody>
        </p:sp>
      </p:grpSp>
      <p:pic>
        <p:nvPicPr>
          <p:cNvPr id="2" name="Picture 1"/>
          <p:cNvPicPr>
            <a:picLocks noChangeAspect="1"/>
          </p:cNvPicPr>
          <p:nvPr/>
        </p:nvPicPr>
        <p:blipFill>
          <a:blip r:embed="rId3"/>
          <a:stretch>
            <a:fillRect/>
          </a:stretch>
        </p:blipFill>
        <p:spPr>
          <a:xfrm>
            <a:off x="1141454" y="1679659"/>
            <a:ext cx="9779000" cy="1562100"/>
          </a:xfrm>
          <a:prstGeom prst="rect">
            <a:avLst/>
          </a:prstGeom>
        </p:spPr>
      </p:pic>
    </p:spTree>
    <p:extLst>
      <p:ext uri="{BB962C8B-B14F-4D97-AF65-F5344CB8AC3E}">
        <p14:creationId xmlns:p14="http://schemas.microsoft.com/office/powerpoint/2010/main" val="115269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
                                        <p:tgtEl>
                                          <p:spTgt spid="6"/>
                                        </p:tgtEl>
                                      </p:cBhvr>
                                    </p:animEffect>
                                    <p:anim calcmode="lin" valueType="num">
                                      <p:cBhvr>
                                        <p:cTn id="8" dur="300" fill="hold"/>
                                        <p:tgtEl>
                                          <p:spTgt spid="6"/>
                                        </p:tgtEl>
                                        <p:attrNameLst>
                                          <p:attrName>ppt_x</p:attrName>
                                        </p:attrNameLst>
                                      </p:cBhvr>
                                      <p:tavLst>
                                        <p:tav tm="0">
                                          <p:val>
                                            <p:strVal val="#ppt_x"/>
                                          </p:val>
                                        </p:tav>
                                        <p:tav tm="100000">
                                          <p:val>
                                            <p:strVal val="#ppt_x"/>
                                          </p:val>
                                        </p:tav>
                                      </p:tavLst>
                                    </p:anim>
                                    <p:anim calcmode="lin" valueType="num">
                                      <p:cBhvr>
                                        <p:cTn id="9" dur="300" fill="hold"/>
                                        <p:tgtEl>
                                          <p:spTgt spid="6"/>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300"/>
                                        <p:tgtEl>
                                          <p:spTgt spid="90"/>
                                        </p:tgtEl>
                                      </p:cBhvr>
                                    </p:animEffect>
                                    <p:anim calcmode="lin" valueType="num">
                                      <p:cBhvr>
                                        <p:cTn id="13" dur="300" fill="hold"/>
                                        <p:tgtEl>
                                          <p:spTgt spid="90"/>
                                        </p:tgtEl>
                                        <p:attrNameLst>
                                          <p:attrName>ppt_x</p:attrName>
                                        </p:attrNameLst>
                                      </p:cBhvr>
                                      <p:tavLst>
                                        <p:tav tm="0">
                                          <p:val>
                                            <p:strVal val="#ppt_x"/>
                                          </p:val>
                                        </p:tav>
                                        <p:tav tm="100000">
                                          <p:val>
                                            <p:strVal val="#ppt_x"/>
                                          </p:val>
                                        </p:tav>
                                      </p:tavLst>
                                    </p:anim>
                                    <p:anim calcmode="lin" valueType="num">
                                      <p:cBhvr>
                                        <p:cTn id="14" dur="300" fill="hold"/>
                                        <p:tgtEl>
                                          <p:spTgt spid="90"/>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fade">
                                      <p:cBhvr>
                                        <p:cTn id="17" dur="500"/>
                                        <p:tgtEl>
                                          <p:spTgt spid="105"/>
                                        </p:tgtEl>
                                      </p:cBhvr>
                                    </p:animEffect>
                                  </p:childTnLst>
                                </p:cTn>
                              </p:par>
                              <p:par>
                                <p:cTn id="18" presetID="47" presetClass="entr" presetSubtype="0" fill="hold" nodeType="withEffect">
                                  <p:stCondLst>
                                    <p:cond delay="250"/>
                                  </p:stCondLst>
                                  <p:childTnLst>
                                    <p:set>
                                      <p:cBhvr>
                                        <p:cTn id="19" dur="1" fill="hold">
                                          <p:stCondLst>
                                            <p:cond delay="0"/>
                                          </p:stCondLst>
                                        </p:cTn>
                                        <p:tgtEl>
                                          <p:spTgt spid="96"/>
                                        </p:tgtEl>
                                        <p:attrNameLst>
                                          <p:attrName>style.visibility</p:attrName>
                                        </p:attrNameLst>
                                      </p:cBhvr>
                                      <p:to>
                                        <p:strVal val="visible"/>
                                      </p:to>
                                    </p:set>
                                    <p:animEffect transition="in" filter="fade">
                                      <p:cBhvr>
                                        <p:cTn id="20" dur="300"/>
                                        <p:tgtEl>
                                          <p:spTgt spid="96"/>
                                        </p:tgtEl>
                                      </p:cBhvr>
                                    </p:animEffect>
                                    <p:anim calcmode="lin" valueType="num">
                                      <p:cBhvr>
                                        <p:cTn id="21" dur="300" fill="hold"/>
                                        <p:tgtEl>
                                          <p:spTgt spid="96"/>
                                        </p:tgtEl>
                                        <p:attrNameLst>
                                          <p:attrName>ppt_x</p:attrName>
                                        </p:attrNameLst>
                                      </p:cBhvr>
                                      <p:tavLst>
                                        <p:tav tm="0">
                                          <p:val>
                                            <p:strVal val="#ppt_x"/>
                                          </p:val>
                                        </p:tav>
                                        <p:tav tm="100000">
                                          <p:val>
                                            <p:strVal val="#ppt_x"/>
                                          </p:val>
                                        </p:tav>
                                      </p:tavLst>
                                    </p:anim>
                                    <p:anim calcmode="lin" valueType="num">
                                      <p:cBhvr>
                                        <p:cTn id="22" dur="300" fill="hold"/>
                                        <p:tgtEl>
                                          <p:spTgt spid="96"/>
                                        </p:tgtEl>
                                        <p:attrNameLst>
                                          <p:attrName>ppt_y</p:attrName>
                                        </p:attrNameLst>
                                      </p:cBhvr>
                                      <p:tavLst>
                                        <p:tav tm="0">
                                          <p:val>
                                            <p:strVal val="#ppt_y-.1"/>
                                          </p:val>
                                        </p:tav>
                                        <p:tav tm="100000">
                                          <p:val>
                                            <p:strVal val="#ppt_y"/>
                                          </p:val>
                                        </p:tav>
                                      </p:tavLst>
                                    </p:anim>
                                  </p:childTnLst>
                                </p:cTn>
                              </p:par>
                              <p:par>
                                <p:cTn id="23" presetID="10" presetClass="entr" presetSubtype="0" fill="hold" nodeType="withEffect">
                                  <p:stCondLst>
                                    <p:cond delay="0"/>
                                  </p:stCondLst>
                                  <p:childTnLst>
                                    <p:set>
                                      <p:cBhvr>
                                        <p:cTn id="24" dur="1" fill="hold">
                                          <p:stCondLst>
                                            <p:cond delay="0"/>
                                          </p:stCondLst>
                                        </p:cTn>
                                        <p:tgtEl>
                                          <p:spTgt spid="108"/>
                                        </p:tgtEl>
                                        <p:attrNameLst>
                                          <p:attrName>style.visibility</p:attrName>
                                        </p:attrNameLst>
                                      </p:cBhvr>
                                      <p:to>
                                        <p:strVal val="visible"/>
                                      </p:to>
                                    </p:set>
                                    <p:animEffect transition="in" filter="fade">
                                      <p:cBhvr>
                                        <p:cTn id="25" dur="500"/>
                                        <p:tgtEl>
                                          <p:spTgt spid="108"/>
                                        </p:tgtEl>
                                      </p:cBhvr>
                                    </p:animEffect>
                                  </p:childTnLst>
                                </p:cTn>
                              </p:par>
                              <p:par>
                                <p:cTn id="26" presetID="47" presetClass="entr" presetSubtype="0" fill="hold" nodeType="withEffect">
                                  <p:stCondLst>
                                    <p:cond delay="250"/>
                                  </p:stCondLst>
                                  <p:childTnLst>
                                    <p:set>
                                      <p:cBhvr>
                                        <p:cTn id="27" dur="1" fill="hold">
                                          <p:stCondLst>
                                            <p:cond delay="0"/>
                                          </p:stCondLst>
                                        </p:cTn>
                                        <p:tgtEl>
                                          <p:spTgt spid="99"/>
                                        </p:tgtEl>
                                        <p:attrNameLst>
                                          <p:attrName>style.visibility</p:attrName>
                                        </p:attrNameLst>
                                      </p:cBhvr>
                                      <p:to>
                                        <p:strVal val="visible"/>
                                      </p:to>
                                    </p:set>
                                    <p:animEffect transition="in" filter="fade">
                                      <p:cBhvr>
                                        <p:cTn id="28" dur="300"/>
                                        <p:tgtEl>
                                          <p:spTgt spid="99"/>
                                        </p:tgtEl>
                                      </p:cBhvr>
                                    </p:animEffect>
                                    <p:anim calcmode="lin" valueType="num">
                                      <p:cBhvr>
                                        <p:cTn id="29" dur="300" fill="hold"/>
                                        <p:tgtEl>
                                          <p:spTgt spid="99"/>
                                        </p:tgtEl>
                                        <p:attrNameLst>
                                          <p:attrName>ppt_x</p:attrName>
                                        </p:attrNameLst>
                                      </p:cBhvr>
                                      <p:tavLst>
                                        <p:tav tm="0">
                                          <p:val>
                                            <p:strVal val="#ppt_x"/>
                                          </p:val>
                                        </p:tav>
                                        <p:tav tm="100000">
                                          <p:val>
                                            <p:strVal val="#ppt_x"/>
                                          </p:val>
                                        </p:tav>
                                      </p:tavLst>
                                    </p:anim>
                                    <p:anim calcmode="lin" valueType="num">
                                      <p:cBhvr>
                                        <p:cTn id="30" dur="300" fill="hold"/>
                                        <p:tgtEl>
                                          <p:spTgt spid="99"/>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250"/>
                                  </p:stCondLst>
                                  <p:childTnLst>
                                    <p:set>
                                      <p:cBhvr>
                                        <p:cTn id="32" dur="1" fill="hold">
                                          <p:stCondLst>
                                            <p:cond delay="0"/>
                                          </p:stCondLst>
                                        </p:cTn>
                                        <p:tgtEl>
                                          <p:spTgt spid="93"/>
                                        </p:tgtEl>
                                        <p:attrNameLst>
                                          <p:attrName>style.visibility</p:attrName>
                                        </p:attrNameLst>
                                      </p:cBhvr>
                                      <p:to>
                                        <p:strVal val="visible"/>
                                      </p:to>
                                    </p:set>
                                    <p:animEffect transition="in" filter="fade">
                                      <p:cBhvr>
                                        <p:cTn id="33" dur="300"/>
                                        <p:tgtEl>
                                          <p:spTgt spid="93"/>
                                        </p:tgtEl>
                                      </p:cBhvr>
                                    </p:animEffect>
                                    <p:anim calcmode="lin" valueType="num">
                                      <p:cBhvr>
                                        <p:cTn id="34" dur="300" fill="hold"/>
                                        <p:tgtEl>
                                          <p:spTgt spid="93"/>
                                        </p:tgtEl>
                                        <p:attrNameLst>
                                          <p:attrName>ppt_x</p:attrName>
                                        </p:attrNameLst>
                                      </p:cBhvr>
                                      <p:tavLst>
                                        <p:tav tm="0">
                                          <p:val>
                                            <p:strVal val="#ppt_x"/>
                                          </p:val>
                                        </p:tav>
                                        <p:tav tm="100000">
                                          <p:val>
                                            <p:strVal val="#ppt_x"/>
                                          </p:val>
                                        </p:tav>
                                      </p:tavLst>
                                    </p:anim>
                                    <p:anim calcmode="lin" valueType="num">
                                      <p:cBhvr>
                                        <p:cTn id="35"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9762856" y="487"/>
            <a:ext cx="2431478" cy="6857027"/>
            <a:chOff x="9910759" y="1211263"/>
            <a:chExt cx="2480234" cy="7053126"/>
          </a:xfrm>
        </p:grpSpPr>
        <p:sp>
          <p:nvSpPr>
            <p:cNvPr id="59" name="Rectangle 58"/>
            <p:cNvSpPr/>
            <p:nvPr/>
          </p:nvSpPr>
          <p:spPr bwMode="auto">
            <a:xfrm>
              <a:off x="9916436" y="1211263"/>
              <a:ext cx="2468880" cy="7053126"/>
            </a:xfrm>
            <a:prstGeom prst="rect">
              <a:avLst/>
            </a:prstGeom>
            <a:solidFill>
              <a:srgbClr val="89C4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9910759" y="1511652"/>
              <a:ext cx="2480234" cy="4829731"/>
              <a:chOff x="9910759" y="1511652"/>
              <a:chExt cx="2480234" cy="4829731"/>
            </a:xfrm>
          </p:grpSpPr>
          <p:pic>
            <p:nvPicPr>
              <p:cNvPr id="15" name="Picture 14"/>
              <p:cNvPicPr>
                <a:picLocks noChangeAspect="1"/>
              </p:cNvPicPr>
              <p:nvPr/>
            </p:nvPicPr>
            <p:blipFill rotWithShape="1">
              <a:blip r:embed="rId3"/>
              <a:srcRect l="78724" t="12267" r="19059" b="82261"/>
              <a:stretch/>
            </p:blipFill>
            <p:spPr>
              <a:xfrm>
                <a:off x="10525950" y="1536503"/>
                <a:ext cx="783771" cy="475014"/>
              </a:xfrm>
              <a:prstGeom prst="rect">
                <a:avLst/>
              </a:prstGeom>
            </p:spPr>
          </p:pic>
          <p:sp>
            <p:nvSpPr>
              <p:cNvPr id="16" name="TextBox 15"/>
              <p:cNvSpPr txBox="1"/>
              <p:nvPr/>
            </p:nvSpPr>
            <p:spPr>
              <a:xfrm>
                <a:off x="11102423" y="1511652"/>
                <a:ext cx="1282893" cy="549357"/>
              </a:xfrm>
              <a:prstGeom prst="rect">
                <a:avLst/>
              </a:prstGeom>
              <a:noFill/>
            </p:spPr>
            <p:txBody>
              <a:bodyPr wrap="square" lIns="179285" tIns="143428" rIns="179285" bIns="143428" rtlCol="0">
                <a:spAutoFit/>
              </a:bodyPr>
              <a:lstStyle/>
              <a:p>
                <a:pPr>
                  <a:lnSpc>
                    <a:spcPct val="90000"/>
                  </a:lnSpc>
                  <a:spcAft>
                    <a:spcPts val="588"/>
                  </a:spcAft>
                </a:pPr>
                <a:r>
                  <a:rPr lang="en-US" sz="1765" dirty="0">
                    <a:gradFill>
                      <a:gsLst>
                        <a:gs pos="2917">
                          <a:schemeClr val="bg1"/>
                        </a:gs>
                        <a:gs pos="31000">
                          <a:schemeClr val="bg1"/>
                        </a:gs>
                      </a:gsLst>
                      <a:lin ang="5400000" scaled="0"/>
                    </a:gradFill>
                  </a:rPr>
                  <a:t>Fetch</a:t>
                </a:r>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val="0"/>
                  </a:ext>
                </a:extLst>
              </a:blip>
              <a:srcRect l="-408" t="2470" r="702" b="10566"/>
              <a:stretch/>
            </p:blipFill>
            <p:spPr>
              <a:xfrm>
                <a:off x="9910759" y="2385366"/>
                <a:ext cx="2480234" cy="3956017"/>
              </a:xfrm>
              <a:prstGeom prst="rect">
                <a:avLst/>
              </a:prstGeom>
            </p:spPr>
          </p:pic>
        </p:grpSp>
        <p:sp>
          <p:nvSpPr>
            <p:cNvPr id="80" name="Rectangle 79"/>
            <p:cNvSpPr/>
            <p:nvPr/>
          </p:nvSpPr>
          <p:spPr bwMode="auto">
            <a:xfrm>
              <a:off x="9922113" y="6354845"/>
              <a:ext cx="2468880" cy="96785"/>
            </a:xfrm>
            <a:prstGeom prst="rect">
              <a:avLst/>
            </a:prstGeom>
            <a:solidFill>
              <a:srgbClr val="689D7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7320967" y="487"/>
            <a:ext cx="2420348" cy="6857027"/>
            <a:chOff x="7444348" y="1211262"/>
            <a:chExt cx="2468881" cy="6994525"/>
          </a:xfrm>
        </p:grpSpPr>
        <p:sp>
          <p:nvSpPr>
            <p:cNvPr id="67" name="Rectangle 66"/>
            <p:cNvSpPr/>
            <p:nvPr/>
          </p:nvSpPr>
          <p:spPr bwMode="auto">
            <a:xfrm>
              <a:off x="7444348" y="1211262"/>
              <a:ext cx="2468880" cy="6994525"/>
            </a:xfrm>
            <a:prstGeom prst="rect">
              <a:avLst/>
            </a:prstGeom>
            <a:solidFill>
              <a:srgbClr val="B1DB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7445272" y="2437959"/>
              <a:ext cx="2467032" cy="3874151"/>
              <a:chOff x="7556180" y="2368329"/>
              <a:chExt cx="2467032" cy="3874151"/>
            </a:xfrm>
          </p:grpSpPr>
          <p:grpSp>
            <p:nvGrpSpPr>
              <p:cNvPr id="74" name="Group 73"/>
              <p:cNvGrpSpPr/>
              <p:nvPr/>
            </p:nvGrpSpPr>
            <p:grpSpPr>
              <a:xfrm>
                <a:off x="7556639" y="2368329"/>
                <a:ext cx="2286778" cy="3285816"/>
                <a:chOff x="7463556" y="2369291"/>
                <a:chExt cx="2472943" cy="3553312"/>
              </a:xfrm>
            </p:grpSpPr>
            <p:sp>
              <p:nvSpPr>
                <p:cNvPr id="76" name="Rectangle 75"/>
                <p:cNvSpPr/>
                <p:nvPr/>
              </p:nvSpPr>
              <p:spPr bwMode="auto">
                <a:xfrm>
                  <a:off x="7463556" y="3022917"/>
                  <a:ext cx="2472943" cy="2899686"/>
                </a:xfrm>
                <a:prstGeom prst="rect">
                  <a:avLst/>
                </a:prstGeom>
                <a:solidFill>
                  <a:srgbClr val="F4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446" t="11406" r="73658" b="76909"/>
                <a:stretch/>
              </p:blipFill>
              <p:spPr bwMode="auto">
                <a:xfrm>
                  <a:off x="7464060" y="2369291"/>
                  <a:ext cx="2472439" cy="670772"/>
                </a:xfrm>
                <a:prstGeom prst="rect">
                  <a:avLst/>
                </a:prstGeom>
                <a:noFill/>
                <a:extLst>
                  <a:ext uri="{909E8E84-426E-40DD-AFC4-6F175D3DCCD1}">
                    <a14:hiddenFill xmlns:a14="http://schemas.microsoft.com/office/drawing/2010/main">
                      <a:solidFill>
                        <a:srgbClr val="FFFFFF"/>
                      </a:solidFill>
                    </a14:hiddenFill>
                  </a:ext>
                </a:extLst>
              </p:spPr>
            </p:pic>
          </p:grpSp>
          <p:pic>
            <p:nvPicPr>
              <p:cNvPr id="75"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829" t="24938" r="44236" b="16373"/>
              <a:stretch/>
            </p:blipFill>
            <p:spPr bwMode="auto">
              <a:xfrm>
                <a:off x="7556180" y="2874416"/>
                <a:ext cx="2467032" cy="3368064"/>
              </a:xfrm>
              <a:prstGeom prst="rect">
                <a:avLst/>
              </a:prstGeom>
              <a:noFill/>
              <a:extLst>
                <a:ext uri="{909E8E84-426E-40DD-AFC4-6F175D3DCCD1}">
                  <a14:hiddenFill xmlns:a14="http://schemas.microsoft.com/office/drawing/2010/main">
                    <a:solidFill>
                      <a:srgbClr val="FFFFFF"/>
                    </a:solidFill>
                  </a14:hiddenFill>
                </a:ext>
              </a:extLst>
            </p:spPr>
          </p:pic>
        </p:grpSp>
        <p:pic>
          <p:nvPicPr>
            <p:cNvPr id="10252" name="Picture 12" descr="http://www.goandroid.co.in/wp-content/uploads/2016/01/mimicker-alarm.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24730" t="33173" r="27406" b="31459"/>
            <a:stretch/>
          </p:blipFill>
          <p:spPr bwMode="auto">
            <a:xfrm>
              <a:off x="7833281" y="1446063"/>
              <a:ext cx="1691014" cy="60124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530" t="11848" r="44448" b="78045"/>
            <a:stretch/>
          </p:blipFill>
          <p:spPr bwMode="auto">
            <a:xfrm>
              <a:off x="7444348" y="2368329"/>
              <a:ext cx="2468881" cy="578071"/>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p:cNvSpPr/>
            <p:nvPr/>
          </p:nvSpPr>
          <p:spPr bwMode="auto">
            <a:xfrm>
              <a:off x="7446197" y="6312109"/>
              <a:ext cx="2467032" cy="95981"/>
            </a:xfrm>
            <a:prstGeom prst="rect">
              <a:avLst/>
            </a:prstGeom>
            <a:solidFill>
              <a:srgbClr val="FED5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p:cNvGrpSpPr/>
          <p:nvPr/>
        </p:nvGrpSpPr>
        <p:grpSpPr>
          <a:xfrm>
            <a:off x="4879080" y="487"/>
            <a:ext cx="2420347" cy="6857027"/>
            <a:chOff x="4966584" y="1211263"/>
            <a:chExt cx="2468880" cy="6994525"/>
          </a:xfrm>
        </p:grpSpPr>
        <p:sp>
          <p:nvSpPr>
            <p:cNvPr id="57" name="Rectangle 56"/>
            <p:cNvSpPr/>
            <p:nvPr/>
          </p:nvSpPr>
          <p:spPr bwMode="auto">
            <a:xfrm>
              <a:off x="4966584" y="1211263"/>
              <a:ext cx="246888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48" name="Picture 8" descr="https://static-ssl.businessinsider.com/image/56423faabd86ef10008c8b38-1107-1068/auto%20stache.pn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l="9860" r="10663"/>
            <a:stretch/>
          </p:blipFill>
          <p:spPr bwMode="auto">
            <a:xfrm>
              <a:off x="4966584" y="2368329"/>
              <a:ext cx="2467919" cy="2995817"/>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Microsoft mustache ranking website "/>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l="29734" r="29457" b="85187"/>
            <a:stretch/>
          </p:blipFill>
          <p:spPr bwMode="auto">
            <a:xfrm>
              <a:off x="5645344" y="1661155"/>
              <a:ext cx="1693188" cy="4111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178204" y="1593649"/>
              <a:ext cx="440468" cy="440468"/>
            </a:xfrm>
            <a:prstGeom prst="rect">
              <a:avLst/>
            </a:prstGeom>
          </p:spPr>
        </p:pic>
      </p:grpSp>
      <p:grpSp>
        <p:nvGrpSpPr>
          <p:cNvPr id="23" name="Group 22"/>
          <p:cNvGrpSpPr/>
          <p:nvPr/>
        </p:nvGrpSpPr>
        <p:grpSpPr>
          <a:xfrm>
            <a:off x="2437193" y="487"/>
            <a:ext cx="2420347" cy="6857027"/>
            <a:chOff x="2488819" y="1211263"/>
            <a:chExt cx="2468880" cy="6994525"/>
          </a:xfrm>
        </p:grpSpPr>
        <p:sp>
          <p:nvSpPr>
            <p:cNvPr id="7" name="Rectangle 6"/>
            <p:cNvSpPr/>
            <p:nvPr/>
          </p:nvSpPr>
          <p:spPr bwMode="auto">
            <a:xfrm>
              <a:off x="2488819" y="1211263"/>
              <a:ext cx="2468880" cy="6994525"/>
            </a:xfrm>
            <a:prstGeom prst="rect">
              <a:avLst/>
            </a:prstGeom>
            <a:solidFill>
              <a:srgbClr val="59B3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44" name="Picture 4" descr="http://applicantes.com/wp-content/uploads/2015/07/twins-or-not-windows-phone.jpg"/>
            <p:cNvPicPr>
              <a:picLocks noChangeAspect="1" noChangeArrowheads="1"/>
            </p:cNvPicPr>
            <p:nvPr/>
          </p:nvPicPr>
          <p:blipFill rotWithShape="1">
            <a:blip r:embed="rId10">
              <a:extLst>
                <a:ext uri="{28A0092B-C50C-407E-A947-70E740481C1C}">
                  <a14:useLocalDpi xmlns:a14="http://schemas.microsoft.com/office/drawing/2010/main" val="0"/>
                </a:ext>
              </a:extLst>
            </a:blip>
            <a:srcRect l="68345" t="4682" r="1139" b="81575"/>
            <a:stretch/>
          </p:blipFill>
          <p:spPr bwMode="auto">
            <a:xfrm>
              <a:off x="2612917" y="1558331"/>
              <a:ext cx="2220685" cy="5393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ttp://applicantes.com/wp-content/uploads/2015/07/twins-or-not-windows-phone.jpg"/>
            <p:cNvPicPr>
              <a:picLocks noChangeAspect="1" noChangeArrowheads="1"/>
            </p:cNvPicPr>
            <p:nvPr/>
          </p:nvPicPr>
          <p:blipFill rotWithShape="1">
            <a:blip r:embed="rId10">
              <a:extLst>
                <a:ext uri="{28A0092B-C50C-407E-A947-70E740481C1C}">
                  <a14:useLocalDpi xmlns:a14="http://schemas.microsoft.com/office/drawing/2010/main" val="0"/>
                </a:ext>
              </a:extLst>
            </a:blip>
            <a:srcRect l="68345" t="18413" r="1139" b="3023"/>
            <a:stretch/>
          </p:blipFill>
          <p:spPr bwMode="auto">
            <a:xfrm>
              <a:off x="2612917" y="2303668"/>
              <a:ext cx="2220685" cy="3083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4694" y="487"/>
            <a:ext cx="2420347" cy="6857027"/>
            <a:chOff x="-21730" y="1212849"/>
            <a:chExt cx="2468880" cy="6994525"/>
          </a:xfrm>
        </p:grpSpPr>
        <p:sp>
          <p:nvSpPr>
            <p:cNvPr id="6" name="Rectangle 5"/>
            <p:cNvSpPr/>
            <p:nvPr/>
          </p:nvSpPr>
          <p:spPr bwMode="auto">
            <a:xfrm>
              <a:off x="-21730" y="1212849"/>
              <a:ext cx="2468880" cy="6994525"/>
            </a:xfrm>
            <a:prstGeom prst="rect">
              <a:avLst/>
            </a:prstGeom>
            <a:solidFill>
              <a:srgbClr val="F597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42" name="Picture 2" descr="http://appllio.com/sites/default/files/styles/article-center/public/field/image/microsoft-how-old-net.png?itok=98Imt9Ja"/>
            <p:cNvPicPr>
              <a:picLocks noChangeAspect="1" noChangeArrowheads="1"/>
            </p:cNvPicPr>
            <p:nvPr/>
          </p:nvPicPr>
          <p:blipFill rotWithShape="1">
            <a:blip r:embed="rId11">
              <a:extLst>
                <a:ext uri="{28A0092B-C50C-407E-A947-70E740481C1C}">
                  <a14:useLocalDpi xmlns:a14="http://schemas.microsoft.com/office/drawing/2010/main" val="0"/>
                </a:ext>
              </a:extLst>
            </a:blip>
            <a:srcRect l="18332" t="30140" r="36493" b="5872"/>
            <a:stretch/>
          </p:blipFill>
          <p:spPr bwMode="auto">
            <a:xfrm>
              <a:off x="146535" y="2377197"/>
              <a:ext cx="2132351" cy="19890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appllio.com/sites/default/files/styles/article-center/public/field/image/microsoft-how-old-net.png?itok=98Imt9Ja"/>
            <p:cNvPicPr>
              <a:picLocks noChangeAspect="1" noChangeArrowheads="1"/>
            </p:cNvPicPr>
            <p:nvPr/>
          </p:nvPicPr>
          <p:blipFill rotWithShape="1">
            <a:blip r:embed="rId11" cstate="screen">
              <a:extLst>
                <a:ext uri="{28A0092B-C50C-407E-A947-70E740481C1C}">
                  <a14:useLocalDpi xmlns:a14="http://schemas.microsoft.com/office/drawing/2010/main" val="0"/>
                </a:ext>
              </a:extLst>
            </a:blip>
            <a:srcRect l="28191" t="2307" r="27774" b="80001"/>
            <a:stretch/>
          </p:blipFill>
          <p:spPr bwMode="auto">
            <a:xfrm>
              <a:off x="377411" y="1608378"/>
              <a:ext cx="1670598" cy="44203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appllio.com/sites/default/files/styles/article-center/public/field/image/microsoft-how-old-net.png?itok=98Imt9Ja"/>
            <p:cNvPicPr>
              <a:picLocks noChangeAspect="1" noChangeArrowheads="1"/>
            </p:cNvPicPr>
            <p:nvPr/>
          </p:nvPicPr>
          <p:blipFill rotWithShape="1">
            <a:blip r:embed="rId11">
              <a:extLst>
                <a:ext uri="{28A0092B-C50C-407E-A947-70E740481C1C}">
                  <a14:useLocalDpi xmlns:a14="http://schemas.microsoft.com/office/drawing/2010/main" val="0"/>
                </a:ext>
              </a:extLst>
            </a:blip>
            <a:srcRect l="24142" t="94640" r="25329" b="89"/>
            <a:stretch/>
          </p:blipFill>
          <p:spPr bwMode="auto">
            <a:xfrm>
              <a:off x="63750" y="4442040"/>
              <a:ext cx="2297920" cy="15784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cdn4.teen.com/wp-content/uploads/2015/05/celebrities-how-old-robot-miley-cyrus-4.jpg"/>
            <p:cNvPicPr>
              <a:picLocks noChangeAspect="1" noChangeArrowheads="1"/>
            </p:cNvPicPr>
            <p:nvPr/>
          </p:nvPicPr>
          <p:blipFill rotWithShape="1">
            <a:blip r:embed="rId12">
              <a:extLst>
                <a:ext uri="{28A0092B-C50C-407E-A947-70E740481C1C}">
                  <a14:useLocalDpi xmlns:a14="http://schemas.microsoft.com/office/drawing/2010/main" val="0"/>
                </a:ext>
              </a:extLst>
            </a:blip>
            <a:srcRect l="31362" t="88362" r="28894" b="1832"/>
            <a:stretch/>
          </p:blipFill>
          <p:spPr bwMode="auto">
            <a:xfrm>
              <a:off x="378187" y="4980941"/>
              <a:ext cx="1669046" cy="329418"/>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35"/>
          <p:cNvSpPr/>
          <p:nvPr/>
        </p:nvSpPr>
        <p:spPr bwMode="auto">
          <a:xfrm>
            <a:off x="-2" y="5075387"/>
            <a:ext cx="12199901" cy="1782126"/>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algn="ctr">
              <a:spcAft>
                <a:spcPts val="1470"/>
              </a:spcAft>
            </a:pPr>
            <a:r>
              <a:rPr lang="en-US" sz="5294" dirty="0">
                <a:solidFill>
                  <a:srgbClr val="FFFEFF"/>
                </a:solidFill>
                <a:latin typeface="+mj-lt"/>
              </a:rPr>
              <a:t>showcase apps</a:t>
            </a:r>
            <a:endParaRPr lang="en-US" sz="3921" i="1" dirty="0">
              <a:solidFill>
                <a:srgbClr val="FFFEFF"/>
              </a:solidFill>
              <a:latin typeface="+mj-lt"/>
            </a:endParaRPr>
          </a:p>
        </p:txBody>
      </p:sp>
    </p:spTree>
    <p:extLst>
      <p:ext uri="{BB962C8B-B14F-4D97-AF65-F5344CB8AC3E}">
        <p14:creationId xmlns:p14="http://schemas.microsoft.com/office/powerpoint/2010/main" val="201442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600"/>
                                        <p:tgtEl>
                                          <p:spTgt spid="22"/>
                                        </p:tgtEl>
                                      </p:cBhvr>
                                    </p:animEffect>
                                  </p:childTnLst>
                                </p:cTn>
                              </p:par>
                              <p:par>
                                <p:cTn id="8" presetID="35" presetClass="path" presetSubtype="0" decel="100000" fill="hold" nodeType="withEffect">
                                  <p:stCondLst>
                                    <p:cond delay="0"/>
                                  </p:stCondLst>
                                  <p:childTnLst>
                                    <p:animMotion origin="layout" path="M -0.05553 0.00023 L -1.02119E-7 0.00023 " pathEditMode="relative" rAng="0" ptsTypes="AA">
                                      <p:cBhvr>
                                        <p:cTn id="9" dur="800" fill="hold"/>
                                        <p:tgtEl>
                                          <p:spTgt spid="22"/>
                                        </p:tgtEl>
                                        <p:attrNameLst>
                                          <p:attrName>ppt_x</p:attrName>
                                          <p:attrName>ppt_y</p:attrName>
                                        </p:attrNameLst>
                                      </p:cBhvr>
                                      <p:rCtr x="2770" y="0"/>
                                    </p:animMotion>
                                  </p:childTnLst>
                                </p:cTn>
                              </p:par>
                              <p:par>
                                <p:cTn id="10" presetID="10" presetClass="entr" presetSubtype="0" fill="hold" nodeType="withEffect">
                                  <p:stCondLst>
                                    <p:cond delay="4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600"/>
                                        <p:tgtEl>
                                          <p:spTgt spid="23"/>
                                        </p:tgtEl>
                                      </p:cBhvr>
                                    </p:animEffect>
                                  </p:childTnLst>
                                </p:cTn>
                              </p:par>
                              <p:par>
                                <p:cTn id="13" presetID="35" presetClass="path" presetSubtype="0" decel="100000" fill="hold" nodeType="withEffect">
                                  <p:stCondLst>
                                    <p:cond delay="200"/>
                                  </p:stCondLst>
                                  <p:childTnLst>
                                    <p:animMotion origin="layout" path="M -0.05553 0.00023 L -9.29283E-7 0.00023 " pathEditMode="relative" rAng="0" ptsTypes="AA">
                                      <p:cBhvr>
                                        <p:cTn id="14" dur="800" fill="hold"/>
                                        <p:tgtEl>
                                          <p:spTgt spid="23"/>
                                        </p:tgtEl>
                                        <p:attrNameLst>
                                          <p:attrName>ppt_x</p:attrName>
                                          <p:attrName>ppt_y</p:attrName>
                                        </p:attrNameLst>
                                      </p:cBhvr>
                                      <p:rCtr x="2770" y="0"/>
                                    </p:animMotion>
                                  </p:childTnLst>
                                </p:cTn>
                              </p:par>
                              <p:par>
                                <p:cTn id="15" presetID="10" presetClass="entr" presetSubtype="0" fill="hold" nodeType="withEffect">
                                  <p:stCondLst>
                                    <p:cond delay="6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600"/>
                                        <p:tgtEl>
                                          <p:spTgt spid="24"/>
                                        </p:tgtEl>
                                      </p:cBhvr>
                                    </p:animEffect>
                                  </p:childTnLst>
                                </p:cTn>
                              </p:par>
                              <p:par>
                                <p:cTn id="18" presetID="35" presetClass="path" presetSubtype="0" decel="100000" fill="hold" nodeType="withEffect">
                                  <p:stCondLst>
                                    <p:cond delay="400"/>
                                  </p:stCondLst>
                                  <p:childTnLst>
                                    <p:animMotion origin="layout" path="M -0.05553 0.00023 L -1.75645E-6 0.00023 " pathEditMode="relative" rAng="0" ptsTypes="AA">
                                      <p:cBhvr>
                                        <p:cTn id="19" dur="800" fill="hold"/>
                                        <p:tgtEl>
                                          <p:spTgt spid="24"/>
                                        </p:tgtEl>
                                        <p:attrNameLst>
                                          <p:attrName>ppt_x</p:attrName>
                                          <p:attrName>ppt_y</p:attrName>
                                        </p:attrNameLst>
                                      </p:cBhvr>
                                      <p:rCtr x="2770" y="0"/>
                                    </p:animMotion>
                                  </p:childTnLst>
                                </p:cTn>
                              </p:par>
                              <p:par>
                                <p:cTn id="20" presetID="10" presetClass="entr" presetSubtype="0" fill="hold" nodeType="withEffect">
                                  <p:stCondLst>
                                    <p:cond delay="8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600"/>
                                        <p:tgtEl>
                                          <p:spTgt spid="26"/>
                                        </p:tgtEl>
                                      </p:cBhvr>
                                    </p:animEffect>
                                  </p:childTnLst>
                                </p:cTn>
                              </p:par>
                              <p:par>
                                <p:cTn id="23" presetID="35" presetClass="path" presetSubtype="0" decel="100000" fill="hold" nodeType="withEffect">
                                  <p:stCondLst>
                                    <p:cond delay="600"/>
                                  </p:stCondLst>
                                  <p:childTnLst>
                                    <p:animMotion origin="layout" path="M -0.05552 0.00023 L -2.58361E-6 0.00023 " pathEditMode="relative" rAng="0" ptsTypes="AA">
                                      <p:cBhvr>
                                        <p:cTn id="24" dur="800" fill="hold"/>
                                        <p:tgtEl>
                                          <p:spTgt spid="26"/>
                                        </p:tgtEl>
                                        <p:attrNameLst>
                                          <p:attrName>ppt_x</p:attrName>
                                          <p:attrName>ppt_y</p:attrName>
                                        </p:attrNameLst>
                                      </p:cBhvr>
                                      <p:rCtr x="2770" y="0"/>
                                    </p:animMotion>
                                  </p:childTnLst>
                                </p:cTn>
                              </p:par>
                              <p:par>
                                <p:cTn id="25" presetID="10" presetClass="entr" presetSubtype="0" fill="hold" nodeType="withEffect">
                                  <p:stCondLst>
                                    <p:cond delay="10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600"/>
                                        <p:tgtEl>
                                          <p:spTgt spid="34"/>
                                        </p:tgtEl>
                                      </p:cBhvr>
                                    </p:animEffect>
                                  </p:childTnLst>
                                </p:cTn>
                              </p:par>
                              <p:par>
                                <p:cTn id="28" presetID="35" presetClass="path" presetSubtype="0" decel="100000" fill="hold" nodeType="withEffect">
                                  <p:stCondLst>
                                    <p:cond delay="800"/>
                                  </p:stCondLst>
                                  <p:childTnLst>
                                    <p:animMotion origin="layout" path="M -0.05552 0.00023 L -4.00562E-6 0.00023 " pathEditMode="relative" rAng="0" ptsTypes="AA">
                                      <p:cBhvr>
                                        <p:cTn id="29" dur="800" fill="hold"/>
                                        <p:tgtEl>
                                          <p:spTgt spid="34"/>
                                        </p:tgtEl>
                                        <p:attrNameLst>
                                          <p:attrName>ppt_x</p:attrName>
                                          <p:attrName>ppt_y</p:attrName>
                                        </p:attrNameLst>
                                      </p:cBhvr>
                                      <p:rCtr x="2770" y="0"/>
                                    </p:animMotion>
                                  </p:childTnLst>
                                </p:cTn>
                              </p:par>
                            </p:childTnLst>
                          </p:cTn>
                        </p:par>
                        <p:par>
                          <p:cTn id="30" fill="hold">
                            <p:stCondLst>
                              <p:cond delay="1600"/>
                            </p:stCondLst>
                            <p:childTnLst>
                              <p:par>
                                <p:cTn id="31" presetID="2" presetClass="entr" presetSubtype="4" fill="hold" grpId="0" nodeType="after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24" y="487"/>
            <a:ext cx="12191377" cy="6857027"/>
          </a:xfrm>
          <a:prstGeom prst="rect">
            <a:avLst/>
          </a:prstGeom>
        </p:spPr>
      </p:pic>
      <p:sp>
        <p:nvSpPr>
          <p:cNvPr id="5" name="Rectangle 4"/>
          <p:cNvSpPr/>
          <p:nvPr/>
        </p:nvSpPr>
        <p:spPr bwMode="auto">
          <a:xfrm>
            <a:off x="0" y="487"/>
            <a:ext cx="6050868" cy="6892494"/>
          </a:xfrm>
          <a:prstGeom prst="rect">
            <a:avLst/>
          </a:prstGeom>
          <a:solidFill>
            <a:schemeClr val="bg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6284" rIns="358570" bIns="146284" numCol="1" spcCol="0" rtlCol="0" fromWordArt="0" anchor="ctr" anchorCtr="0" forceAA="0" compatLnSpc="1">
            <a:prstTxWarp prst="textNoShape">
              <a:avLst/>
            </a:prstTxWarp>
            <a:noAutofit/>
          </a:bodyPr>
          <a:lstStyle/>
          <a:p>
            <a:pPr>
              <a:spcAft>
                <a:spcPts val="1470"/>
              </a:spcAft>
            </a:pPr>
            <a:endParaRPr lang="en-US" sz="1568" i="1" dirty="0">
              <a:solidFill>
                <a:schemeClr val="bg1"/>
              </a:solidFill>
            </a:endParaRPr>
          </a:p>
        </p:txBody>
      </p:sp>
      <p:sp>
        <p:nvSpPr>
          <p:cNvPr id="6" name="Title 5"/>
          <p:cNvSpPr>
            <a:spLocks noGrp="1"/>
          </p:cNvSpPr>
          <p:nvPr>
            <p:ph type="title" idx="4294967295"/>
          </p:nvPr>
        </p:nvSpPr>
        <p:spPr>
          <a:xfrm>
            <a:off x="0" y="2549525"/>
            <a:ext cx="5819775" cy="1793875"/>
          </a:xfrm>
        </p:spPr>
        <p:txBody>
          <a:bodyPr>
            <a:noAutofit/>
          </a:bodyPr>
          <a:lstStyle/>
          <a:p>
            <a:r>
              <a:rPr lang="en-US" sz="4200" spc="-98" dirty="0">
                <a:solidFill>
                  <a:srgbClr val="FFFEFF"/>
                </a:solidFill>
              </a:rPr>
              <a:t>Get started for free at </a:t>
            </a:r>
            <a:r>
              <a:rPr lang="en-US" sz="4200" spc="-98" dirty="0" err="1">
                <a:solidFill>
                  <a:srgbClr val="FFFEFF"/>
                </a:solidFill>
              </a:rPr>
              <a:t>microsoft.com</a:t>
            </a:r>
            <a:r>
              <a:rPr lang="en-US" sz="4200" spc="-98" dirty="0">
                <a:solidFill>
                  <a:srgbClr val="FFFEFF"/>
                </a:solidFill>
              </a:rPr>
              <a:t>/cognitive</a:t>
            </a:r>
          </a:p>
        </p:txBody>
      </p:sp>
    </p:spTree>
    <p:extLst>
      <p:ext uri="{BB962C8B-B14F-4D97-AF65-F5344CB8AC3E}">
        <p14:creationId xmlns:p14="http://schemas.microsoft.com/office/powerpoint/2010/main" val="970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Shape 770"/>
          <p:cNvSpPr/>
          <p:nvPr/>
        </p:nvSpPr>
        <p:spPr>
          <a:xfrm>
            <a:off x="915068" y="1738864"/>
            <a:ext cx="10308453" cy="1057711"/>
          </a:xfrm>
          <a:prstGeom prst="rect">
            <a:avLst/>
          </a:prstGeom>
          <a:ln w="12700">
            <a:miter lim="400000"/>
          </a:ln>
          <a:extLst>
            <a:ext uri="{C572A759-6A51-4108-AA02-DFA0A04FC94B}">
              <ma14:wrappingTextBoxFlag xmlns:ma14="http://schemas.microsoft.com/office/mac/drawingml/2011/main" xmlns="" val="1"/>
            </a:ext>
          </a:extLst>
        </p:spPr>
        <p:txBody>
          <a:bodyPr lIns="143249" tIns="143249" rIns="143249" bIns="143249">
            <a:spAutoFit/>
          </a:bodyPr>
          <a:lstStyle>
            <a:lvl1pPr defTabSz="931299">
              <a:lnSpc>
                <a:spcPct val="60000"/>
              </a:lnSpc>
              <a:spcBef>
                <a:spcPts val="1800"/>
              </a:spcBef>
              <a:defRPr sz="7600">
                <a:solidFill>
                  <a:srgbClr val="F9F9F9"/>
                </a:solidFill>
              </a:defRPr>
            </a:lvl1pPr>
          </a:lstStyle>
          <a:p>
            <a:r>
              <a:rPr sz="7453" dirty="0">
                <a:latin typeface="+mj-lt"/>
              </a:rPr>
              <a:t>Thank you</a:t>
            </a:r>
            <a:r>
              <a:rPr lang="en-US" sz="7453" dirty="0">
                <a:latin typeface="+mj-lt"/>
              </a:rPr>
              <a:t>! Questions?</a:t>
            </a:r>
          </a:p>
        </p:txBody>
      </p:sp>
      <p:sp>
        <p:nvSpPr>
          <p:cNvPr id="771" name="Shape 771"/>
          <p:cNvSpPr/>
          <p:nvPr/>
        </p:nvSpPr>
        <p:spPr>
          <a:xfrm>
            <a:off x="752424" y="4508765"/>
            <a:ext cx="4075608" cy="1145664"/>
          </a:xfrm>
          <a:prstGeom prst="rect">
            <a:avLst/>
          </a:prstGeom>
          <a:ln w="12700">
            <a:miter lim="400000"/>
          </a:ln>
          <a:extLst>
            <a:ext uri="{C572A759-6A51-4108-AA02-DFA0A04FC94B}">
              <ma14:wrappingTextBoxFlag xmlns:ma14="http://schemas.microsoft.com/office/mac/drawingml/2011/main" xmlns="" val="1"/>
            </a:ext>
          </a:extLst>
        </p:spPr>
        <p:txBody>
          <a:bodyPr wrap="square" lIns="18652" tIns="18652" rIns="18652" bIns="18652" anchor="ctr">
            <a:spAutoFit/>
          </a:bodyPr>
          <a:lstStyle/>
          <a:p>
            <a:pPr defTabSz="913265">
              <a:defRPr>
                <a:solidFill>
                  <a:srgbClr val="F9F9F9"/>
                </a:solidFill>
                <a:latin typeface="Segoe UI Semibold"/>
                <a:ea typeface="Segoe UI Semibold"/>
                <a:cs typeface="Segoe UI Semibold"/>
                <a:sym typeface="Segoe UI Semibold"/>
              </a:defRPr>
            </a:pPr>
            <a:r>
              <a:rPr lang="en-US" sz="2400" dirty="0" smtClean="0">
                <a:latin typeface="+mj-lt"/>
              </a:rPr>
              <a:t>Carlos Miguel S. Quintos</a:t>
            </a:r>
          </a:p>
          <a:p>
            <a:pPr defTabSz="913265">
              <a:defRPr>
                <a:solidFill>
                  <a:srgbClr val="F9F9F9"/>
                </a:solidFill>
                <a:latin typeface="Segoe UI Semibold"/>
                <a:ea typeface="Segoe UI Semibold"/>
                <a:cs typeface="Segoe UI Semibold"/>
                <a:sym typeface="Segoe UI Semibold"/>
              </a:defRPr>
            </a:pPr>
            <a:r>
              <a:rPr lang="en-US" sz="2400" dirty="0" smtClean="0">
                <a:latin typeface="+mj-lt"/>
              </a:rPr>
              <a:t>Reynard C. Natividad</a:t>
            </a:r>
            <a:endParaRPr lang="en-US" sz="2400" dirty="0">
              <a:latin typeface="+mj-lt"/>
            </a:endParaRPr>
          </a:p>
          <a:p>
            <a:pPr defTabSz="913265">
              <a:defRPr>
                <a:solidFill>
                  <a:srgbClr val="F9F9F9"/>
                </a:solidFill>
                <a:latin typeface="Segoe UI Semibold"/>
                <a:ea typeface="Segoe UI Semibold"/>
                <a:cs typeface="Segoe UI Semibold"/>
                <a:sym typeface="Segoe UI Semibold"/>
              </a:defRPr>
            </a:pPr>
            <a:r>
              <a:rPr lang="en-US" sz="2400" dirty="0">
                <a:latin typeface="+mj-lt"/>
              </a:rPr>
              <a:t>Microsoft Student </a:t>
            </a:r>
            <a:r>
              <a:rPr lang="en-US" sz="2400" dirty="0" smtClean="0">
                <a:latin typeface="+mj-lt"/>
              </a:rPr>
              <a:t>Partners</a:t>
            </a:r>
            <a:endParaRPr lang="en-US" sz="2400" dirty="0">
              <a:latin typeface="+mj-lt"/>
            </a:endParaRPr>
          </a:p>
        </p:txBody>
      </p:sp>
      <p:sp>
        <p:nvSpPr>
          <p:cNvPr id="772" name="Shape 772"/>
          <p:cNvSpPr/>
          <p:nvPr/>
        </p:nvSpPr>
        <p:spPr>
          <a:xfrm>
            <a:off x="828307" y="5587993"/>
            <a:ext cx="10308453" cy="1"/>
          </a:xfrm>
          <a:prstGeom prst="line">
            <a:avLst/>
          </a:prstGeom>
          <a:ln w="3175">
            <a:solidFill>
              <a:srgbClr val="16ACEE"/>
            </a:solidFill>
          </a:ln>
        </p:spPr>
        <p:txBody>
          <a:bodyPr lIns="45662" tIns="45662" rIns="45662" bIns="45662"/>
          <a:lstStyle/>
          <a:p>
            <a:pPr defTabSz="913265">
              <a:defRPr>
                <a:solidFill>
                  <a:srgbClr val="404040"/>
                </a:solidFill>
              </a:defRPr>
            </a:pPr>
            <a:endParaRPr sz="1765"/>
          </a:p>
        </p:txBody>
      </p:sp>
      <p:sp>
        <p:nvSpPr>
          <p:cNvPr id="9" name="Shape 780"/>
          <p:cNvSpPr/>
          <p:nvPr/>
        </p:nvSpPr>
        <p:spPr>
          <a:xfrm>
            <a:off x="756591" y="5943712"/>
            <a:ext cx="11658818" cy="610745"/>
          </a:xfrm>
          <a:prstGeom prst="rect">
            <a:avLst/>
          </a:prstGeom>
          <a:ln w="12700">
            <a:miter lim="400000"/>
          </a:ln>
          <a:extLst>
            <a:ext uri="{C572A759-6A51-4108-AA02-DFA0A04FC94B}">
              <ma14:wrappingTextBoxFlag xmlns:ma14="http://schemas.microsoft.com/office/mac/drawingml/2011/main" xmlns="" val="1"/>
            </a:ext>
          </a:extLst>
        </p:spPr>
        <p:txBody>
          <a:bodyPr tIns="89664" bIns="89664">
            <a:normAutofit fontScale="92500" lnSpcReduction="20000"/>
          </a:bodyPr>
          <a:lstStyle>
            <a:lvl1pPr>
              <a:lnSpc>
                <a:spcPct val="90000"/>
              </a:lnSpc>
              <a:defRPr sz="3100" spc="-65">
                <a:solidFill>
                  <a:srgbClr val="FFFFFF"/>
                </a:solidFill>
                <a:latin typeface="Segoe UI Semibold"/>
                <a:ea typeface="Segoe UI Semibold"/>
                <a:cs typeface="Segoe UI Semibold"/>
                <a:sym typeface="Segoe UI Semibold"/>
              </a:defRPr>
            </a:lvl1pPr>
          </a:lstStyle>
          <a:p>
            <a:r>
              <a:rPr lang="en-US" sz="2000" dirty="0" smtClean="0">
                <a:solidFill>
                  <a:srgbClr val="FFFEFF"/>
                </a:solidFill>
                <a:latin typeface="+mj-lt"/>
              </a:rPr>
              <a:t>Reynard.Natividad@StudentPartner.com</a:t>
            </a:r>
            <a:r>
              <a:rPr lang="en-US" sz="2000" dirty="0">
                <a:solidFill>
                  <a:srgbClr val="FFFEFF"/>
                </a:solidFill>
                <a:latin typeface="+mj-lt"/>
              </a:rPr>
              <a:t> </a:t>
            </a:r>
            <a:endParaRPr lang="en-US" sz="2000" dirty="0" smtClean="0">
              <a:solidFill>
                <a:srgbClr val="FFFEFF"/>
              </a:solidFill>
              <a:latin typeface="+mj-lt"/>
            </a:endParaRPr>
          </a:p>
          <a:p>
            <a:r>
              <a:rPr lang="en-US" sz="2000" dirty="0" smtClean="0">
                <a:solidFill>
                  <a:srgbClr val="FFFEFF"/>
                </a:solidFill>
                <a:latin typeface="+mj-lt"/>
              </a:rPr>
              <a:t>Carlos-Miguel.Quintos@StudentPartner.com</a:t>
            </a:r>
          </a:p>
        </p:txBody>
      </p:sp>
    </p:spTree>
    <p:extLst>
      <p:ext uri="{BB962C8B-B14F-4D97-AF65-F5344CB8AC3E}">
        <p14:creationId xmlns:p14="http://schemas.microsoft.com/office/powerpoint/2010/main" val="74745144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22" name="Rectangle 21"/>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4737687" y="1460"/>
            <a:ext cx="7440445" cy="6856540"/>
          </a:xfrm>
          <a:prstGeom prst="rect">
            <a:avLst/>
          </a:prstGeom>
          <a:solidFill>
            <a:schemeClr val="accent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6104150" y="1041651"/>
            <a:ext cx="5071591" cy="983434"/>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kern="0" dirty="0">
                <a:gradFill>
                  <a:gsLst>
                    <a:gs pos="2917">
                      <a:srgbClr val="FFFFFF"/>
                    </a:gs>
                    <a:gs pos="30000">
                      <a:srgbClr val="FFFFFF"/>
                    </a:gs>
                  </a:gsLst>
                  <a:lin ang="5400000" scaled="0"/>
                </a:gradFill>
                <a:latin typeface="+mj-lt"/>
                <a:cs typeface="Segoe UI Semilight" panose="020B0402040204020203" pitchFamily="34" charset="0"/>
              </a:rPr>
              <a:t>Vision</a:t>
            </a:r>
          </a:p>
          <a:p>
            <a:pPr defTabSz="914225">
              <a:lnSpc>
                <a:spcPct val="90000"/>
              </a:lnSpc>
              <a:spcAft>
                <a:spcPts val="600"/>
              </a:spcAft>
            </a:pPr>
            <a:r>
              <a:rPr lang="en-US" sz="1667" kern="0" dirty="0">
                <a:gradFill>
                  <a:gsLst>
                    <a:gs pos="2917">
                      <a:srgbClr val="FFFFFF"/>
                    </a:gs>
                    <a:gs pos="30000">
                      <a:srgbClr val="FFFFFF"/>
                    </a:gs>
                  </a:gsLst>
                  <a:lin ang="5400000" scaled="0"/>
                </a:gradFill>
                <a:latin typeface="+mj-lt"/>
              </a:rPr>
              <a:t>Computer Vision | Emotion | Face | Video</a:t>
            </a:r>
          </a:p>
        </p:txBody>
      </p:sp>
      <p:sp>
        <p:nvSpPr>
          <p:cNvPr id="5" name="TextBox 4"/>
          <p:cNvSpPr txBox="1"/>
          <p:nvPr/>
        </p:nvSpPr>
        <p:spPr>
          <a:xfrm>
            <a:off x="6104150" y="1949654"/>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kern="0" dirty="0">
                <a:gradFill>
                  <a:gsLst>
                    <a:gs pos="2917">
                      <a:srgbClr val="FFFFFF"/>
                    </a:gs>
                    <a:gs pos="30000">
                      <a:srgbClr val="FFFFFF"/>
                    </a:gs>
                  </a:gsLst>
                  <a:lin ang="5400000" scaled="0"/>
                </a:gradFill>
                <a:latin typeface="+mj-lt"/>
                <a:cs typeface="Segoe UI Semilight" panose="020B0402040204020203" pitchFamily="34" charset="0"/>
              </a:rPr>
              <a:t>Speech</a:t>
            </a:r>
          </a:p>
          <a:p>
            <a:pPr defTabSz="914225">
              <a:lnSpc>
                <a:spcPct val="90000"/>
              </a:lnSpc>
              <a:spcAft>
                <a:spcPts val="600"/>
              </a:spcAft>
            </a:pPr>
            <a:r>
              <a:rPr lang="en-US" sz="1667" kern="0" dirty="0">
                <a:gradFill>
                  <a:gsLst>
                    <a:gs pos="2917">
                      <a:srgbClr val="FFFFFF"/>
                    </a:gs>
                    <a:gs pos="30000">
                      <a:srgbClr val="FFFFFF"/>
                    </a:gs>
                  </a:gsLst>
                  <a:lin ang="5400000" scaled="0"/>
                </a:gradFill>
                <a:latin typeface="+mj-lt"/>
              </a:rPr>
              <a:t>Computer Recognition | Speaker Recognition Speech | Translator</a:t>
            </a:r>
          </a:p>
        </p:txBody>
      </p:sp>
      <p:sp>
        <p:nvSpPr>
          <p:cNvPr id="6" name="TextBox 5"/>
          <p:cNvSpPr txBox="1"/>
          <p:nvPr/>
        </p:nvSpPr>
        <p:spPr>
          <a:xfrm>
            <a:off x="6104150" y="4438060"/>
            <a:ext cx="5071591" cy="1212672"/>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kern="0" dirty="0">
                <a:gradFill>
                  <a:gsLst>
                    <a:gs pos="2917">
                      <a:srgbClr val="FFFFFF"/>
                    </a:gs>
                    <a:gs pos="30000">
                      <a:srgbClr val="FFFFFF"/>
                    </a:gs>
                  </a:gsLst>
                  <a:lin ang="5400000" scaled="0"/>
                </a:gradFill>
                <a:latin typeface="+mj-lt"/>
                <a:cs typeface="Segoe UI Semilight" panose="020B0402040204020203" pitchFamily="34" charset="0"/>
              </a:rPr>
              <a:t>Knowledge</a:t>
            </a:r>
          </a:p>
          <a:p>
            <a:pPr defTabSz="914225">
              <a:lnSpc>
                <a:spcPct val="90000"/>
              </a:lnSpc>
              <a:spcAft>
                <a:spcPts val="600"/>
              </a:spcAft>
            </a:pPr>
            <a:r>
              <a:rPr lang="en-US" sz="1667" kern="0" dirty="0">
                <a:gradFill>
                  <a:gsLst>
                    <a:gs pos="2917">
                      <a:srgbClr val="FFFFFF"/>
                    </a:gs>
                    <a:gs pos="30000">
                      <a:srgbClr val="FFFFFF"/>
                    </a:gs>
                  </a:gsLst>
                  <a:lin ang="5400000" scaled="0"/>
                </a:gradFill>
                <a:latin typeface="+mj-lt"/>
              </a:rPr>
              <a:t>Academic Knowledge | Entity Linking Knowledge Exploration | Recommendations</a:t>
            </a:r>
          </a:p>
        </p:txBody>
      </p:sp>
      <p:sp>
        <p:nvSpPr>
          <p:cNvPr id="7" name="TextBox 6"/>
          <p:cNvSpPr txBox="1"/>
          <p:nvPr/>
        </p:nvSpPr>
        <p:spPr>
          <a:xfrm>
            <a:off x="6104150" y="3078446"/>
            <a:ext cx="5071591" cy="1443493"/>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kern="0" dirty="0">
                <a:gradFill>
                  <a:gsLst>
                    <a:gs pos="2917">
                      <a:srgbClr val="FFFFFF"/>
                    </a:gs>
                    <a:gs pos="30000">
                      <a:srgbClr val="FFFFFF"/>
                    </a:gs>
                  </a:gsLst>
                  <a:lin ang="5400000" scaled="0"/>
                </a:gradFill>
                <a:latin typeface="+mj-lt"/>
                <a:cs typeface="Segoe UI Semilight" panose="020B0402040204020203" pitchFamily="34" charset="0"/>
              </a:rPr>
              <a:t>Language</a:t>
            </a:r>
          </a:p>
          <a:p>
            <a:pPr defTabSz="914225">
              <a:lnSpc>
                <a:spcPct val="90000"/>
              </a:lnSpc>
              <a:spcAft>
                <a:spcPts val="600"/>
              </a:spcAft>
            </a:pPr>
            <a:r>
              <a:rPr lang="en-US" sz="1667" kern="0" dirty="0">
                <a:gradFill>
                  <a:gsLst>
                    <a:gs pos="2917">
                      <a:srgbClr val="FFFFFF"/>
                    </a:gs>
                    <a:gs pos="30000">
                      <a:srgbClr val="FFFFFF"/>
                    </a:gs>
                  </a:gsLst>
                  <a:lin ang="5400000" scaled="0"/>
                </a:gradFill>
                <a:latin typeface="+mj-lt"/>
              </a:rPr>
              <a:t>Bing Spell Check | Language Understanding </a:t>
            </a:r>
            <a:br>
              <a:rPr lang="en-US" sz="1667" kern="0" dirty="0">
                <a:gradFill>
                  <a:gsLst>
                    <a:gs pos="2917">
                      <a:srgbClr val="FFFFFF"/>
                    </a:gs>
                    <a:gs pos="30000">
                      <a:srgbClr val="FFFFFF"/>
                    </a:gs>
                  </a:gsLst>
                  <a:lin ang="5400000" scaled="0"/>
                </a:gradFill>
                <a:latin typeface="+mj-lt"/>
              </a:rPr>
            </a:br>
            <a:r>
              <a:rPr lang="en-US" sz="1667" kern="0" dirty="0">
                <a:gradFill>
                  <a:gsLst>
                    <a:gs pos="2917">
                      <a:srgbClr val="FFFFFF"/>
                    </a:gs>
                    <a:gs pos="30000">
                      <a:srgbClr val="FFFFFF"/>
                    </a:gs>
                  </a:gsLst>
                  <a:lin ang="5400000" scaled="0"/>
                </a:gradFill>
                <a:latin typeface="+mj-lt"/>
              </a:rPr>
              <a:t>Linguistic Analysis | Text Analytics | Web Language Model</a:t>
            </a:r>
          </a:p>
        </p:txBody>
      </p:sp>
      <p:sp>
        <p:nvSpPr>
          <p:cNvPr id="8" name="TextBox 7"/>
          <p:cNvSpPr txBox="1"/>
          <p:nvPr/>
        </p:nvSpPr>
        <p:spPr>
          <a:xfrm>
            <a:off x="6104150" y="5570641"/>
            <a:ext cx="5071591" cy="1214331"/>
          </a:xfrm>
          <a:prstGeom prst="rect">
            <a:avLst/>
          </a:prstGeom>
          <a:noFill/>
        </p:spPr>
        <p:txBody>
          <a:bodyPr wrap="square" lIns="182854" tIns="146284" rIns="182854" bIns="146284" rtlCol="0" anchor="ctr">
            <a:spAutoFit/>
          </a:bodyPr>
          <a:lstStyle/>
          <a:p>
            <a:pPr defTabSz="914225">
              <a:lnSpc>
                <a:spcPct val="90000"/>
              </a:lnSpc>
              <a:spcAft>
                <a:spcPts val="600"/>
              </a:spcAft>
            </a:pPr>
            <a:r>
              <a:rPr lang="en-US" sz="2745" kern="0" dirty="0">
                <a:gradFill>
                  <a:gsLst>
                    <a:gs pos="2917">
                      <a:srgbClr val="FFFFFF"/>
                    </a:gs>
                    <a:gs pos="30000">
                      <a:srgbClr val="FFFFFF"/>
                    </a:gs>
                  </a:gsLst>
                  <a:lin ang="5400000" scaled="0"/>
                </a:gradFill>
                <a:latin typeface="+mj-lt"/>
                <a:cs typeface="Segoe UI Semilight" panose="020B0402040204020203" pitchFamily="34" charset="0"/>
              </a:rPr>
              <a:t>Search</a:t>
            </a:r>
          </a:p>
          <a:p>
            <a:pPr defTabSz="914225">
              <a:lnSpc>
                <a:spcPct val="90000"/>
              </a:lnSpc>
              <a:spcAft>
                <a:spcPts val="600"/>
              </a:spcAft>
            </a:pPr>
            <a:r>
              <a:rPr lang="en-US" sz="1667" kern="0" dirty="0">
                <a:gradFill>
                  <a:gsLst>
                    <a:gs pos="2917">
                      <a:srgbClr val="FFFFFF"/>
                    </a:gs>
                    <a:gs pos="30000">
                      <a:srgbClr val="FFFFFF"/>
                    </a:gs>
                  </a:gsLst>
                  <a:lin ang="5400000" scaled="0"/>
                </a:gradFill>
                <a:latin typeface="+mj-lt"/>
              </a:rPr>
              <a:t>Bing Autosuggest | Bing Image Search | Bing News Search | Bing Video Search | Bing Web Search</a:t>
            </a:r>
          </a:p>
        </p:txBody>
      </p:sp>
      <p:sp>
        <p:nvSpPr>
          <p:cNvPr id="9" name="Rectangle 8"/>
          <p:cNvSpPr/>
          <p:nvPr/>
        </p:nvSpPr>
        <p:spPr>
          <a:xfrm>
            <a:off x="5274277" y="302055"/>
            <a:ext cx="6513408" cy="581121"/>
          </a:xfrm>
          <a:prstGeom prst="rect">
            <a:avLst/>
          </a:prstGeom>
        </p:spPr>
        <p:txBody>
          <a:bodyPr wrap="square">
            <a:spAutoFit/>
          </a:bodyPr>
          <a:lstStyle/>
          <a:p>
            <a:pPr defTabSz="896386">
              <a:lnSpc>
                <a:spcPct val="90000"/>
              </a:lnSpc>
              <a:spcAft>
                <a:spcPts val="600"/>
              </a:spcAft>
            </a:pPr>
            <a:r>
              <a:rPr lang="en-US" sz="3529" kern="0" dirty="0">
                <a:solidFill>
                  <a:srgbClr val="FFFEFF"/>
                </a:solidFill>
                <a:latin typeface="+mj-lt"/>
              </a:rPr>
              <a:t>Cognitive Services API Collection</a:t>
            </a:r>
          </a:p>
        </p:txBody>
      </p:sp>
      <p:sp>
        <p:nvSpPr>
          <p:cNvPr id="10" name="Freeform 22"/>
          <p:cNvSpPr>
            <a:spLocks noChangeAspect="1"/>
          </p:cNvSpPr>
          <p:nvPr/>
        </p:nvSpPr>
        <p:spPr bwMode="auto">
          <a:xfrm>
            <a:off x="5403327" y="1191838"/>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sp>
        <p:nvSpPr>
          <p:cNvPr id="11" name="Freeform 18"/>
          <p:cNvSpPr>
            <a:spLocks noChangeAspect="1"/>
          </p:cNvSpPr>
          <p:nvPr/>
        </p:nvSpPr>
        <p:spPr bwMode="auto">
          <a:xfrm>
            <a:off x="5440688" y="214238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sp>
        <p:nvSpPr>
          <p:cNvPr id="12" name="Freeform 9"/>
          <p:cNvSpPr>
            <a:spLocks noChangeAspect="1"/>
          </p:cNvSpPr>
          <p:nvPr/>
        </p:nvSpPr>
        <p:spPr bwMode="auto">
          <a:xfrm>
            <a:off x="5523844" y="3215983"/>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sp>
        <p:nvSpPr>
          <p:cNvPr id="13" name="Freeform 5"/>
          <p:cNvSpPr>
            <a:spLocks/>
          </p:cNvSpPr>
          <p:nvPr/>
        </p:nvSpPr>
        <p:spPr bwMode="auto">
          <a:xfrm>
            <a:off x="5470775" y="4502905"/>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grpSp>
        <p:nvGrpSpPr>
          <p:cNvPr id="14" name="Group 13"/>
          <p:cNvGrpSpPr/>
          <p:nvPr/>
        </p:nvGrpSpPr>
        <p:grpSpPr>
          <a:xfrm>
            <a:off x="5470775" y="5700975"/>
            <a:ext cx="537500" cy="528413"/>
            <a:chOff x="10832823" y="3353836"/>
            <a:chExt cx="537576" cy="528488"/>
          </a:xfrm>
        </p:grpSpPr>
        <p:sp>
          <p:nvSpPr>
            <p:cNvPr id="15" name="Oval 14"/>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sp>
          <p:nvSpPr>
            <p:cNvPr id="16" name="Freeform 15"/>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grpSp>
      <p:sp>
        <p:nvSpPr>
          <p:cNvPr id="18" name="Rectangle 17"/>
          <p:cNvSpPr/>
          <p:nvPr/>
        </p:nvSpPr>
        <p:spPr>
          <a:xfrm>
            <a:off x="283779" y="1700863"/>
            <a:ext cx="4467777" cy="3456275"/>
          </a:xfrm>
          <a:prstGeom prst="rect">
            <a:avLst/>
          </a:prstGeom>
        </p:spPr>
        <p:txBody>
          <a:bodyPr wrap="square" anchor="ctr">
            <a:spAutoFit/>
          </a:bodyPr>
          <a:lstStyle/>
          <a:p>
            <a:pPr defTabSz="914225">
              <a:lnSpc>
                <a:spcPct val="90000"/>
              </a:lnSpc>
              <a:spcAft>
                <a:spcPts val="1470"/>
              </a:spcAft>
            </a:pPr>
            <a:r>
              <a:rPr lang="en-US" altLang="en-US" sz="5294" kern="0" dirty="0">
                <a:solidFill>
                  <a:srgbClr val="FFFEFF"/>
                </a:solidFill>
                <a:latin typeface="Segoe UI Light"/>
              </a:rPr>
              <a:t>Microsoft Cognitive Services</a:t>
            </a:r>
          </a:p>
          <a:p>
            <a:pPr defTabSz="914225">
              <a:lnSpc>
                <a:spcPct val="90000"/>
              </a:lnSpc>
              <a:spcAft>
                <a:spcPts val="1470"/>
              </a:spcAft>
            </a:pPr>
            <a:r>
              <a:rPr lang="en-US" sz="3529" kern="0" dirty="0">
                <a:solidFill>
                  <a:srgbClr val="FFFEFF"/>
                </a:solidFill>
                <a:latin typeface="Segoe UI Light"/>
              </a:rPr>
              <a:t>Give your apps </a:t>
            </a:r>
            <a:br>
              <a:rPr lang="en-US" sz="3529" kern="0" dirty="0">
                <a:solidFill>
                  <a:srgbClr val="FFFEFF"/>
                </a:solidFill>
                <a:latin typeface="Segoe UI Light"/>
              </a:rPr>
            </a:br>
            <a:r>
              <a:rPr lang="en-US" sz="3529" kern="0" dirty="0">
                <a:solidFill>
                  <a:srgbClr val="FFFEFF"/>
                </a:solidFill>
                <a:latin typeface="Segoe UI Light"/>
              </a:rPr>
              <a:t>a human side</a:t>
            </a:r>
          </a:p>
        </p:txBody>
      </p:sp>
    </p:spTree>
    <p:extLst>
      <p:ext uri="{BB962C8B-B14F-4D97-AF65-F5344CB8AC3E}">
        <p14:creationId xmlns:p14="http://schemas.microsoft.com/office/powerpoint/2010/main" val="1260781096"/>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727200"/>
            <a:ext cx="5827713" cy="1976438"/>
          </a:xfrm>
        </p:spPr>
        <p:txBody>
          <a:bodyPr>
            <a:normAutofit/>
          </a:bodyPr>
          <a:lstStyle/>
          <a:p>
            <a:r>
              <a:rPr lang="en-US" dirty="0"/>
              <a:t>Microsoft Cognitive Services - </a:t>
            </a:r>
            <a:r>
              <a:rPr lang="en-US" dirty="0" err="1"/>
              <a:t>apis</a:t>
            </a:r>
            <a:endParaRPr lang="en-US" dirty="0"/>
          </a:p>
        </p:txBody>
      </p:sp>
      <p:pic>
        <p:nvPicPr>
          <p:cNvPr id="3" name="Picture 2"/>
          <p:cNvPicPr>
            <a:picLocks noChangeAspect="1"/>
          </p:cNvPicPr>
          <p:nvPr/>
        </p:nvPicPr>
        <p:blipFill rotWithShape="1">
          <a:blip r:embed="rId3"/>
          <a:srcRect t="32394" b="25873"/>
          <a:stretch/>
        </p:blipFill>
        <p:spPr>
          <a:xfrm>
            <a:off x="-12924" y="487"/>
            <a:ext cx="12204175" cy="3420936"/>
          </a:xfrm>
          <a:prstGeom prst="rect">
            <a:avLst/>
          </a:prstGeom>
        </p:spPr>
      </p:pic>
      <p:sp>
        <p:nvSpPr>
          <p:cNvPr id="4" name="Rectangle 3"/>
          <p:cNvSpPr/>
          <p:nvPr/>
        </p:nvSpPr>
        <p:spPr bwMode="auto">
          <a:xfrm>
            <a:off x="-18975" y="-8557"/>
            <a:ext cx="6670345" cy="3432076"/>
          </a:xfrm>
          <a:prstGeom prst="rect">
            <a:avLst/>
          </a:prstGeom>
          <a:gradFill>
            <a:gsLst>
              <a:gs pos="0">
                <a:schemeClr val="tx2">
                  <a:alpha val="0"/>
                </a:schemeClr>
              </a:gs>
              <a:gs pos="100000">
                <a:schemeClr val="bg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1614662" y="3176679"/>
            <a:ext cx="737702" cy="454420"/>
          </a:xfrm>
          <a:prstGeom prst="rect">
            <a:avLst/>
          </a:prstGeom>
          <a:solidFill>
            <a:schemeClr val="accent3"/>
          </a:solidFill>
        </p:spPr>
        <p:txBody>
          <a:bodyPr wrap="none" rtlCol="0" anchor="ctr">
            <a:spAutoFit/>
          </a:bodyPr>
          <a:lstStyle/>
          <a:p>
            <a:pPr algn="ctr" defTabSz="914225"/>
            <a:r>
              <a:rPr lang="en-US" sz="2353" dirty="0">
                <a:solidFill>
                  <a:srgbClr val="FFFEFF"/>
                </a:solidFill>
                <a:latin typeface="Segoe UI Light"/>
                <a:cs typeface="Segoe UI Semilight" panose="020B0402040204020203" pitchFamily="34" charset="0"/>
              </a:rPr>
              <a:t>Easy</a:t>
            </a:r>
          </a:p>
        </p:txBody>
      </p:sp>
      <p:sp>
        <p:nvSpPr>
          <p:cNvPr id="6" name="TextBox 5"/>
          <p:cNvSpPr txBox="1"/>
          <p:nvPr/>
        </p:nvSpPr>
        <p:spPr>
          <a:xfrm>
            <a:off x="5538565" y="3176679"/>
            <a:ext cx="1112805" cy="454420"/>
          </a:xfrm>
          <a:prstGeom prst="rect">
            <a:avLst/>
          </a:prstGeom>
          <a:solidFill>
            <a:schemeClr val="accent1"/>
          </a:solidFill>
        </p:spPr>
        <p:txBody>
          <a:bodyPr wrap="none" rtlCol="0" anchor="ctr">
            <a:spAutoFit/>
          </a:bodyPr>
          <a:lstStyle/>
          <a:p>
            <a:pPr algn="ctr" defTabSz="914225"/>
            <a:r>
              <a:rPr lang="en-US" sz="2353" dirty="0">
                <a:solidFill>
                  <a:srgbClr val="FFFEFF"/>
                </a:solidFill>
                <a:latin typeface="Segoe UI Light"/>
                <a:cs typeface="Segoe UI Semilight" panose="020B0402040204020203" pitchFamily="34" charset="0"/>
              </a:rPr>
              <a:t>Flexible</a:t>
            </a:r>
          </a:p>
        </p:txBody>
      </p:sp>
      <p:sp>
        <p:nvSpPr>
          <p:cNvPr id="7" name="TextBox 6"/>
          <p:cNvSpPr txBox="1"/>
          <p:nvPr/>
        </p:nvSpPr>
        <p:spPr>
          <a:xfrm>
            <a:off x="9721032" y="3176679"/>
            <a:ext cx="970779" cy="454420"/>
          </a:xfrm>
          <a:prstGeom prst="rect">
            <a:avLst/>
          </a:prstGeom>
          <a:solidFill>
            <a:schemeClr val="accent5"/>
          </a:solidFill>
        </p:spPr>
        <p:txBody>
          <a:bodyPr wrap="none" rtlCol="0" anchor="ctr">
            <a:spAutoFit/>
          </a:bodyPr>
          <a:lstStyle/>
          <a:p>
            <a:pPr algn="ctr" defTabSz="914225"/>
            <a:r>
              <a:rPr lang="en-US" sz="2353" dirty="0">
                <a:solidFill>
                  <a:srgbClr val="FFFEFF"/>
                </a:solidFill>
                <a:latin typeface="Segoe UI Light"/>
                <a:cs typeface="Segoe UI Semilight" panose="020B0402040204020203" pitchFamily="34" charset="0"/>
              </a:rPr>
              <a:t>Tested</a:t>
            </a:r>
          </a:p>
        </p:txBody>
      </p:sp>
      <p:sp>
        <p:nvSpPr>
          <p:cNvPr id="8" name="Text Placeholder 14"/>
          <p:cNvSpPr txBox="1">
            <a:spLocks/>
          </p:cNvSpPr>
          <p:nvPr/>
        </p:nvSpPr>
        <p:spPr>
          <a:xfrm>
            <a:off x="288111" y="3750756"/>
            <a:ext cx="3671886" cy="1596783"/>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spcAft>
                <a:spcPts val="588"/>
              </a:spcAft>
            </a:pPr>
            <a:r>
              <a:rPr lang="en-US" sz="2000" dirty="0">
                <a:solidFill>
                  <a:srgbClr val="FFFEFF"/>
                </a:solidFill>
                <a:cs typeface="+mj-cs"/>
              </a:rPr>
              <a:t>Roll your own with REST APIs</a:t>
            </a:r>
          </a:p>
          <a:p>
            <a:pPr>
              <a:spcBef>
                <a:spcPts val="588"/>
              </a:spcBef>
              <a:spcAft>
                <a:spcPts val="588"/>
              </a:spcAft>
            </a:pPr>
            <a:r>
              <a:rPr lang="en-US" sz="2000" dirty="0">
                <a:solidFill>
                  <a:srgbClr val="FFFEFF"/>
                </a:solidFill>
                <a:cs typeface="+mj-cs"/>
              </a:rPr>
              <a:t>SDKs via </a:t>
            </a:r>
            <a:r>
              <a:rPr lang="en-US" sz="2000" dirty="0" err="1">
                <a:solidFill>
                  <a:srgbClr val="FFFEFF"/>
                </a:solidFill>
                <a:cs typeface="+mj-cs"/>
              </a:rPr>
              <a:t>NuGet</a:t>
            </a:r>
            <a:r>
              <a:rPr lang="en-US" sz="2000" dirty="0">
                <a:solidFill>
                  <a:srgbClr val="FFFEFF"/>
                </a:solidFill>
                <a:cs typeface="+mj-cs"/>
              </a:rPr>
              <a:t> for most APIs</a:t>
            </a:r>
          </a:p>
          <a:p>
            <a:pPr>
              <a:spcBef>
                <a:spcPts val="588"/>
              </a:spcBef>
              <a:spcAft>
                <a:spcPts val="588"/>
              </a:spcAft>
            </a:pPr>
            <a:r>
              <a:rPr lang="en-US" sz="2000" dirty="0">
                <a:solidFill>
                  <a:srgbClr val="FFFEFF"/>
                </a:solidFill>
                <a:cs typeface="+mj-cs"/>
              </a:rPr>
              <a:t>Simple to add: just a few lines of code required</a:t>
            </a:r>
          </a:p>
        </p:txBody>
      </p:sp>
      <p:sp>
        <p:nvSpPr>
          <p:cNvPr id="9" name="Text Placeholder 14"/>
          <p:cNvSpPr txBox="1">
            <a:spLocks/>
          </p:cNvSpPr>
          <p:nvPr/>
        </p:nvSpPr>
        <p:spPr>
          <a:xfrm>
            <a:off x="4104837" y="3750755"/>
            <a:ext cx="3971162" cy="1442894"/>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spcAft>
                <a:spcPts val="588"/>
              </a:spcAft>
            </a:pPr>
            <a:r>
              <a:rPr lang="en-US" sz="2000" dirty="0">
                <a:solidFill>
                  <a:srgbClr val="FFFEFF"/>
                </a:solidFill>
                <a:cs typeface="Segoe UI Semilight" panose="020B0402040204020203" pitchFamily="34" charset="0"/>
              </a:rPr>
              <a:t>Integrate into the language and platform of your choice</a:t>
            </a:r>
          </a:p>
          <a:p>
            <a:pPr>
              <a:spcBef>
                <a:spcPts val="588"/>
              </a:spcBef>
              <a:spcAft>
                <a:spcPts val="588"/>
              </a:spcAft>
            </a:pPr>
            <a:r>
              <a:rPr lang="en-US" sz="2000" dirty="0">
                <a:solidFill>
                  <a:srgbClr val="FFFEFF"/>
                </a:solidFill>
                <a:cs typeface="Segoe UI Semilight" panose="020B0402040204020203" pitchFamily="34" charset="0"/>
              </a:rPr>
              <a:t>Breadth of offerings helps you find the right API for your app</a:t>
            </a:r>
          </a:p>
        </p:txBody>
      </p:sp>
      <p:sp>
        <p:nvSpPr>
          <p:cNvPr id="10" name="Text Placeholder 14"/>
          <p:cNvSpPr txBox="1">
            <a:spLocks/>
          </p:cNvSpPr>
          <p:nvPr/>
        </p:nvSpPr>
        <p:spPr>
          <a:xfrm>
            <a:off x="8220839" y="3750756"/>
            <a:ext cx="3711360" cy="1996892"/>
          </a:xfrm>
          <a:prstGeom prst="rect">
            <a:avLst/>
          </a:prstGeom>
        </p:spPr>
        <p:txBody>
          <a:bodyPr vert="horz" wrap="square" lIns="143407" tIns="89630" rIns="143407" bIns="89630"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spcAft>
                <a:spcPts val="588"/>
              </a:spcAft>
            </a:pPr>
            <a:r>
              <a:rPr lang="en-US" sz="2000" dirty="0">
                <a:solidFill>
                  <a:srgbClr val="FFFEFF"/>
                </a:solidFill>
                <a:cs typeface="Segoe UI Semilight" panose="020B0402040204020203" pitchFamily="34" charset="0"/>
              </a:rPr>
              <a:t>Built by experts in their field from Microsoft Research, Bing, and Azure Machine Learning</a:t>
            </a:r>
          </a:p>
          <a:p>
            <a:pPr>
              <a:spcBef>
                <a:spcPts val="588"/>
              </a:spcBef>
              <a:spcAft>
                <a:spcPts val="588"/>
              </a:spcAft>
            </a:pPr>
            <a:r>
              <a:rPr lang="en-US" sz="2000" dirty="0">
                <a:solidFill>
                  <a:srgbClr val="FFFEFF"/>
                </a:solidFill>
                <a:cs typeface="Segoe UI Semilight" panose="020B0402040204020203" pitchFamily="34" charset="0"/>
              </a:rPr>
              <a:t>Quality documentation, code, samples, and support</a:t>
            </a:r>
          </a:p>
        </p:txBody>
      </p:sp>
      <p:sp>
        <p:nvSpPr>
          <p:cNvPr id="31" name="Title 1"/>
          <p:cNvSpPr txBox="1">
            <a:spLocks/>
          </p:cNvSpPr>
          <p:nvPr/>
        </p:nvSpPr>
        <p:spPr>
          <a:xfrm>
            <a:off x="269309" y="375200"/>
            <a:ext cx="11634652" cy="899537"/>
          </a:xfrm>
          <a:prstGeom prst="rect">
            <a:avLst/>
          </a:prstGeom>
          <a:ln w="12700">
            <a:miter lim="400000"/>
          </a:ln>
          <a:extLst>
            <a:ext uri="{C572A759-6A51-4108-AA02-DFA0A04FC94B}">
              <ma14:wrappingTextBoxFlag xmlns:ma14="http://schemas.microsoft.com/office/mac/drawingml/2011/main" xmlns="" val="1"/>
            </a:ext>
          </a:extLst>
        </p:spPr>
        <p:txBody>
          <a:bodyPr tIns="91439" bIns="91439">
            <a:noAutofit/>
          </a:bodyPr>
          <a:lstStyle>
            <a:lvl1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1pPr>
            <a:lvl2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2pPr>
            <a:lvl3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3pPr>
            <a:lvl4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4pPr>
            <a:lvl5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5pPr>
            <a:lvl6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6pPr>
            <a:lvl7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7pPr>
            <a:lvl8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8pPr>
            <a:lvl9pPr marL="0" marR="0" indent="0" algn="l" defTabSz="914647" rtl="0" latinLnBrk="0">
              <a:lnSpc>
                <a:spcPct val="90000"/>
              </a:lnSpc>
              <a:spcBef>
                <a:spcPts val="0"/>
              </a:spcBef>
              <a:spcAft>
                <a:spcPts val="0"/>
              </a:spcAft>
              <a:buClrTx/>
              <a:buSzTx/>
              <a:buFontTx/>
              <a:buNone/>
              <a:tabLst/>
              <a:defRPr sz="4707" b="0" i="0" u="none" strike="noStrike" cap="none" spc="-100" baseline="0">
                <a:ln>
                  <a:noFill/>
                </a:ln>
                <a:solidFill>
                  <a:srgbClr val="FFFFFF"/>
                </a:solidFill>
                <a:uFillTx/>
                <a:latin typeface="+mj-lt"/>
                <a:ea typeface="+mj-ea"/>
                <a:cs typeface="+mj-cs"/>
                <a:sym typeface="Segoe UI Light"/>
              </a:defRPr>
            </a:lvl9pPr>
          </a:lstStyle>
          <a:p>
            <a:r>
              <a:rPr lang="en-US" sz="5294" kern="0" dirty="0">
                <a:solidFill>
                  <a:srgbClr val="FFFEFF"/>
                </a:solidFill>
              </a:rPr>
              <a:t>Why Microsoft </a:t>
            </a:r>
            <a:br>
              <a:rPr lang="en-US" sz="5294" kern="0" dirty="0">
                <a:solidFill>
                  <a:srgbClr val="FFFEFF"/>
                </a:solidFill>
              </a:rPr>
            </a:br>
            <a:r>
              <a:rPr lang="en-US" sz="5294" kern="0" dirty="0">
                <a:solidFill>
                  <a:srgbClr val="FFFEFF"/>
                </a:solidFill>
              </a:rPr>
              <a:t>Cognitive Services?</a:t>
            </a:r>
          </a:p>
        </p:txBody>
      </p:sp>
    </p:spTree>
    <p:extLst>
      <p:ext uri="{BB962C8B-B14F-4D97-AF65-F5344CB8AC3E}">
        <p14:creationId xmlns:p14="http://schemas.microsoft.com/office/powerpoint/2010/main" val="43874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1+#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10" presetClass="entr" presetSubtype="0" fill="hold" grpId="0" nodeType="with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25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10" presetClass="entr" presetSubtype="0" fill="hold" nodeType="withEffect">
                                  <p:stCondLst>
                                    <p:cond delay="25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nodeType="withEffect">
                                  <p:stCondLst>
                                    <p:cond delay="250"/>
                                  </p:stCondLst>
                                  <p:childTnLst>
                                    <p:set>
                                      <p:cBhvr>
                                        <p:cTn id="29" dur="1" fill="hold">
                                          <p:stCondLst>
                                            <p:cond delay="0"/>
                                          </p:stCondLst>
                                        </p:cTn>
                                        <p:tgtEl>
                                          <p:spTgt spid="10">
                                            <p:txEl>
                                              <p:pRg st="1" end="1"/>
                                            </p:txEl>
                                          </p:spTgt>
                                        </p:tgtEl>
                                        <p:attrNameLst>
                                          <p:attrName>style.visibility</p:attrName>
                                        </p:attrNameLst>
                                      </p:cBhvr>
                                      <p:to>
                                        <p:strVal val="visible"/>
                                      </p:to>
                                    </p:set>
                                    <p:animEffect transition="in" filter="fade">
                                      <p:cBhvr>
                                        <p:cTn id="30"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5" name="Group 164"/>
          <p:cNvGrpSpPr/>
          <p:nvPr/>
        </p:nvGrpSpPr>
        <p:grpSpPr>
          <a:xfrm>
            <a:off x="693585" y="3318123"/>
            <a:ext cx="2868559" cy="1183771"/>
            <a:chOff x="504297" y="3658467"/>
            <a:chExt cx="2926080" cy="1207508"/>
          </a:xfrm>
        </p:grpSpPr>
        <p:sp>
          <p:nvSpPr>
            <p:cNvPr id="127" name="TextBox 126"/>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Computer Vision API</a:t>
              </a:r>
            </a:p>
          </p:txBody>
        </p:sp>
        <p:sp>
          <p:nvSpPr>
            <p:cNvPr id="20" name="Rectangle 19"/>
            <p:cNvSpPr/>
            <p:nvPr/>
          </p:nvSpPr>
          <p:spPr>
            <a:xfrm>
              <a:off x="758214" y="4300738"/>
              <a:ext cx="2418248" cy="565237"/>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Distill actionable information from images</a:t>
              </a:r>
              <a:r>
                <a:rPr lang="en-US" sz="1667" b="1" kern="0" dirty="0">
                  <a:solidFill>
                    <a:srgbClr val="FFFEFF"/>
                  </a:solidFill>
                  <a:latin typeface="+mj-lt"/>
                </a:rPr>
                <a:t> </a:t>
              </a:r>
            </a:p>
          </p:txBody>
        </p:sp>
      </p:grpSp>
      <p:grpSp>
        <p:nvGrpSpPr>
          <p:cNvPr id="168" name="Group 167"/>
          <p:cNvGrpSpPr/>
          <p:nvPr/>
        </p:nvGrpSpPr>
        <p:grpSpPr>
          <a:xfrm>
            <a:off x="8898433" y="3318123"/>
            <a:ext cx="2868559" cy="1414669"/>
            <a:chOff x="8873669" y="3658467"/>
            <a:chExt cx="2926080" cy="1443036"/>
          </a:xfrm>
        </p:grpSpPr>
        <p:sp>
          <p:nvSpPr>
            <p:cNvPr id="132" name="TextBox 131"/>
            <p:cNvSpPr txBox="1"/>
            <p:nvPr/>
          </p:nvSpPr>
          <p:spPr>
            <a:xfrm>
              <a:off x="887366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Video API</a:t>
              </a:r>
            </a:p>
          </p:txBody>
        </p:sp>
        <p:sp>
          <p:nvSpPr>
            <p:cNvPr id="133" name="Rectangle 132"/>
            <p:cNvSpPr/>
            <p:nvPr/>
          </p:nvSpPr>
          <p:spPr>
            <a:xfrm>
              <a:off x="9127586" y="4300738"/>
              <a:ext cx="2418248" cy="800765"/>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Analyze, edit, and process videos within your app</a:t>
              </a:r>
            </a:p>
          </p:txBody>
        </p:sp>
      </p:grpSp>
      <p:grpSp>
        <p:nvGrpSpPr>
          <p:cNvPr id="166" name="Group 165"/>
          <p:cNvGrpSpPr/>
          <p:nvPr/>
        </p:nvGrpSpPr>
        <p:grpSpPr>
          <a:xfrm>
            <a:off x="3313220" y="3318123"/>
            <a:ext cx="2868559" cy="1412625"/>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rPr>
                <a:t>Detect, identify, analyze, organize, and tag faces in photos</a:t>
              </a:r>
            </a:p>
          </p:txBody>
        </p:sp>
      </p:grpSp>
      <p:grpSp>
        <p:nvGrpSpPr>
          <p:cNvPr id="167" name="Group 166"/>
          <p:cNvGrpSpPr/>
          <p:nvPr/>
        </p:nvGrpSpPr>
        <p:grpSpPr>
          <a:xfrm>
            <a:off x="6181779" y="3318123"/>
            <a:ext cx="2868559" cy="1183771"/>
            <a:chOff x="6083879" y="3658467"/>
            <a:chExt cx="2926080" cy="1207508"/>
          </a:xfrm>
        </p:grpSpPr>
        <p:sp>
          <p:nvSpPr>
            <p:cNvPr id="138" name="TextBox 137"/>
            <p:cNvSpPr txBox="1"/>
            <p:nvPr/>
          </p:nvSpPr>
          <p:spPr>
            <a:xfrm>
              <a:off x="6083879"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Emotion API</a:t>
              </a:r>
            </a:p>
          </p:txBody>
        </p:sp>
        <p:sp>
          <p:nvSpPr>
            <p:cNvPr id="139" name="Rectangle 138"/>
            <p:cNvSpPr/>
            <p:nvPr/>
          </p:nvSpPr>
          <p:spPr>
            <a:xfrm>
              <a:off x="6337796" y="4300738"/>
              <a:ext cx="2418248" cy="565237"/>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Personalize experiences with emotion recognition</a:t>
              </a:r>
            </a:p>
          </p:txBody>
        </p:sp>
      </p:grpSp>
      <p:sp>
        <p:nvSpPr>
          <p:cNvPr id="40" name="Rectangle 39"/>
          <p:cNvSpPr/>
          <p:nvPr/>
        </p:nvSpPr>
        <p:spPr>
          <a:xfrm>
            <a:off x="1326288" y="367666"/>
            <a:ext cx="2453948" cy="754315"/>
          </a:xfrm>
          <a:prstGeom prst="rect">
            <a:avLst/>
          </a:prstGeom>
        </p:spPr>
        <p:txBody>
          <a:bodyPr wrap="square" anchor="ctr">
            <a:spAutoFit/>
          </a:bodyPr>
          <a:lstStyle/>
          <a:p>
            <a:pPr marL="179243" defTabSz="913386" fontAlgn="base">
              <a:spcBef>
                <a:spcPts val="1175"/>
              </a:spcBef>
              <a:spcAft>
                <a:spcPts val="1175"/>
              </a:spcAft>
            </a:pPr>
            <a:r>
              <a:rPr lang="en-US" sz="4313" kern="0" dirty="0">
                <a:solidFill>
                  <a:srgbClr val="FFFEFF"/>
                </a:solidFill>
                <a:latin typeface="+mj-lt"/>
                <a:cs typeface="Segoe UI Semibold" panose="020B0702040204020203" pitchFamily="34" charset="0"/>
              </a:rPr>
              <a:t>Vision</a:t>
            </a:r>
          </a:p>
        </p:txBody>
      </p:sp>
      <p:sp>
        <p:nvSpPr>
          <p:cNvPr id="70" name="Freeform 22"/>
          <p:cNvSpPr>
            <a:spLocks noChangeAspect="1"/>
          </p:cNvSpPr>
          <p:nvPr/>
        </p:nvSpPr>
        <p:spPr bwMode="auto">
          <a:xfrm>
            <a:off x="602757" y="526039"/>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pic>
        <p:nvPicPr>
          <p:cNvPr id="2" name="Picture 1"/>
          <p:cNvPicPr>
            <a:picLocks noChangeAspect="1"/>
          </p:cNvPicPr>
          <p:nvPr/>
        </p:nvPicPr>
        <p:blipFill>
          <a:blip r:embed="rId3"/>
          <a:stretch>
            <a:fillRect/>
          </a:stretch>
        </p:blipFill>
        <p:spPr>
          <a:xfrm>
            <a:off x="1273984" y="1583653"/>
            <a:ext cx="9779000" cy="1562100"/>
          </a:xfrm>
          <a:prstGeom prst="rect">
            <a:avLst/>
          </a:prstGeom>
        </p:spPr>
      </p:pic>
    </p:spTree>
    <p:extLst>
      <p:ext uri="{BB962C8B-B14F-4D97-AF65-F5344CB8AC3E}">
        <p14:creationId xmlns:p14="http://schemas.microsoft.com/office/powerpoint/2010/main" val="211972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47" presetClass="entr" presetSubtype="0" fill="hold" nodeType="withEffect">
                                  <p:stCondLst>
                                    <p:cond delay="250"/>
                                  </p:stCondLst>
                                  <p:childTnLst>
                                    <p:set>
                                      <p:cBhvr>
                                        <p:cTn id="12" dur="1" fill="hold">
                                          <p:stCondLst>
                                            <p:cond delay="0"/>
                                          </p:stCondLst>
                                        </p:cTn>
                                        <p:tgtEl>
                                          <p:spTgt spid="165"/>
                                        </p:tgtEl>
                                        <p:attrNameLst>
                                          <p:attrName>style.visibility</p:attrName>
                                        </p:attrNameLst>
                                      </p:cBhvr>
                                      <p:to>
                                        <p:strVal val="visible"/>
                                      </p:to>
                                    </p:set>
                                    <p:animEffect transition="in" filter="fade">
                                      <p:cBhvr>
                                        <p:cTn id="13" dur="300"/>
                                        <p:tgtEl>
                                          <p:spTgt spid="165"/>
                                        </p:tgtEl>
                                      </p:cBhvr>
                                    </p:animEffect>
                                    <p:anim calcmode="lin" valueType="num">
                                      <p:cBhvr>
                                        <p:cTn id="14" dur="300" fill="hold"/>
                                        <p:tgtEl>
                                          <p:spTgt spid="165"/>
                                        </p:tgtEl>
                                        <p:attrNameLst>
                                          <p:attrName>ppt_x</p:attrName>
                                        </p:attrNameLst>
                                      </p:cBhvr>
                                      <p:tavLst>
                                        <p:tav tm="0">
                                          <p:val>
                                            <p:strVal val="#ppt_x"/>
                                          </p:val>
                                        </p:tav>
                                        <p:tav tm="100000">
                                          <p:val>
                                            <p:strVal val="#ppt_x"/>
                                          </p:val>
                                        </p:tav>
                                      </p:tavLst>
                                    </p:anim>
                                    <p:anim calcmode="lin" valueType="num">
                                      <p:cBhvr>
                                        <p:cTn id="15" dur="300" fill="hold"/>
                                        <p:tgtEl>
                                          <p:spTgt spid="165"/>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250"/>
                                  </p:stCondLst>
                                  <p:childTnLst>
                                    <p:set>
                                      <p:cBhvr>
                                        <p:cTn id="17" dur="1" fill="hold">
                                          <p:stCondLst>
                                            <p:cond delay="0"/>
                                          </p:stCondLst>
                                        </p:cTn>
                                        <p:tgtEl>
                                          <p:spTgt spid="166"/>
                                        </p:tgtEl>
                                        <p:attrNameLst>
                                          <p:attrName>style.visibility</p:attrName>
                                        </p:attrNameLst>
                                      </p:cBhvr>
                                      <p:to>
                                        <p:strVal val="visible"/>
                                      </p:to>
                                    </p:set>
                                    <p:animEffect transition="in" filter="fade">
                                      <p:cBhvr>
                                        <p:cTn id="18" dur="300"/>
                                        <p:tgtEl>
                                          <p:spTgt spid="166"/>
                                        </p:tgtEl>
                                      </p:cBhvr>
                                    </p:animEffect>
                                    <p:anim calcmode="lin" valueType="num">
                                      <p:cBhvr>
                                        <p:cTn id="19" dur="300" fill="hold"/>
                                        <p:tgtEl>
                                          <p:spTgt spid="166"/>
                                        </p:tgtEl>
                                        <p:attrNameLst>
                                          <p:attrName>ppt_x</p:attrName>
                                        </p:attrNameLst>
                                      </p:cBhvr>
                                      <p:tavLst>
                                        <p:tav tm="0">
                                          <p:val>
                                            <p:strVal val="#ppt_x"/>
                                          </p:val>
                                        </p:tav>
                                        <p:tav tm="100000">
                                          <p:val>
                                            <p:strVal val="#ppt_x"/>
                                          </p:val>
                                        </p:tav>
                                      </p:tavLst>
                                    </p:anim>
                                    <p:anim calcmode="lin" valueType="num">
                                      <p:cBhvr>
                                        <p:cTn id="20" dur="300" fill="hold"/>
                                        <p:tgtEl>
                                          <p:spTgt spid="166"/>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250"/>
                                  </p:stCondLst>
                                  <p:childTnLst>
                                    <p:set>
                                      <p:cBhvr>
                                        <p:cTn id="22" dur="1" fill="hold">
                                          <p:stCondLst>
                                            <p:cond delay="0"/>
                                          </p:stCondLst>
                                        </p:cTn>
                                        <p:tgtEl>
                                          <p:spTgt spid="167"/>
                                        </p:tgtEl>
                                        <p:attrNameLst>
                                          <p:attrName>style.visibility</p:attrName>
                                        </p:attrNameLst>
                                      </p:cBhvr>
                                      <p:to>
                                        <p:strVal val="visible"/>
                                      </p:to>
                                    </p:set>
                                    <p:animEffect transition="in" filter="fade">
                                      <p:cBhvr>
                                        <p:cTn id="23" dur="300"/>
                                        <p:tgtEl>
                                          <p:spTgt spid="167"/>
                                        </p:tgtEl>
                                      </p:cBhvr>
                                    </p:animEffect>
                                    <p:anim calcmode="lin" valueType="num">
                                      <p:cBhvr>
                                        <p:cTn id="24" dur="300" fill="hold"/>
                                        <p:tgtEl>
                                          <p:spTgt spid="167"/>
                                        </p:tgtEl>
                                        <p:attrNameLst>
                                          <p:attrName>ppt_x</p:attrName>
                                        </p:attrNameLst>
                                      </p:cBhvr>
                                      <p:tavLst>
                                        <p:tav tm="0">
                                          <p:val>
                                            <p:strVal val="#ppt_x"/>
                                          </p:val>
                                        </p:tav>
                                        <p:tav tm="100000">
                                          <p:val>
                                            <p:strVal val="#ppt_x"/>
                                          </p:val>
                                        </p:tav>
                                      </p:tavLst>
                                    </p:anim>
                                    <p:anim calcmode="lin" valueType="num">
                                      <p:cBhvr>
                                        <p:cTn id="25" dur="300" fill="hold"/>
                                        <p:tgtEl>
                                          <p:spTgt spid="167"/>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250"/>
                                  </p:stCondLst>
                                  <p:childTnLst>
                                    <p:set>
                                      <p:cBhvr>
                                        <p:cTn id="27" dur="1" fill="hold">
                                          <p:stCondLst>
                                            <p:cond delay="0"/>
                                          </p:stCondLst>
                                        </p:cTn>
                                        <p:tgtEl>
                                          <p:spTgt spid="168"/>
                                        </p:tgtEl>
                                        <p:attrNameLst>
                                          <p:attrName>style.visibility</p:attrName>
                                        </p:attrNameLst>
                                      </p:cBhvr>
                                      <p:to>
                                        <p:strVal val="visible"/>
                                      </p:to>
                                    </p:set>
                                    <p:animEffect transition="in" filter="fade">
                                      <p:cBhvr>
                                        <p:cTn id="28" dur="300"/>
                                        <p:tgtEl>
                                          <p:spTgt spid="168"/>
                                        </p:tgtEl>
                                      </p:cBhvr>
                                    </p:animEffect>
                                    <p:anim calcmode="lin" valueType="num">
                                      <p:cBhvr>
                                        <p:cTn id="29" dur="300" fill="hold"/>
                                        <p:tgtEl>
                                          <p:spTgt spid="168"/>
                                        </p:tgtEl>
                                        <p:attrNameLst>
                                          <p:attrName>ppt_x</p:attrName>
                                        </p:attrNameLst>
                                      </p:cBhvr>
                                      <p:tavLst>
                                        <p:tav tm="0">
                                          <p:val>
                                            <p:strVal val="#ppt_x"/>
                                          </p:val>
                                        </p:tav>
                                        <p:tav tm="100000">
                                          <p:val>
                                            <p:strVal val="#ppt_x"/>
                                          </p:val>
                                        </p:tav>
                                      </p:tavLst>
                                    </p:anim>
                                    <p:anim calcmode="lin" valueType="num">
                                      <p:cBhvr>
                                        <p:cTn id="3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448213" y="1710853"/>
            <a:ext cx="4943416" cy="4274793"/>
          </a:xfrm>
          <a:prstGeom prst="rect">
            <a:avLst/>
          </a:prstGeom>
        </p:spPr>
      </p:pic>
      <p:sp>
        <p:nvSpPr>
          <p:cNvPr id="10" name="Title 7"/>
          <p:cNvSpPr txBox="1">
            <a:spLocks/>
          </p:cNvSpPr>
          <p:nvPr/>
        </p:nvSpPr>
        <p:spPr>
          <a:xfrm>
            <a:off x="1538934" y="295720"/>
            <a:ext cx="10591885" cy="917445"/>
          </a:xfrm>
          <a:prstGeom prst="rect">
            <a:avLst/>
          </a:prstGeom>
        </p:spPr>
        <p:txBody>
          <a:bodyPr vert="horz" wrap="square" lIns="146284" tIns="91427" rIns="146284"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solidFill>
                  <a:srgbClr val="FFFFFF"/>
                </a:solidFill>
                <a:effectLst/>
                <a:uLnTx/>
                <a:uFillTx/>
                <a:latin typeface="+mj-lt"/>
                <a:ea typeface="+mn-ea"/>
                <a:cs typeface="Segoe UI" pitchFamily="34" charset="0"/>
              </a:rPr>
              <a:t>Analyze Image </a:t>
            </a:r>
          </a:p>
        </p:txBody>
      </p:sp>
      <p:grpSp>
        <p:nvGrpSpPr>
          <p:cNvPr id="11" name="Group 10"/>
          <p:cNvGrpSpPr/>
          <p:nvPr/>
        </p:nvGrpSpPr>
        <p:grpSpPr>
          <a:xfrm>
            <a:off x="5856610" y="1335004"/>
            <a:ext cx="5333242" cy="444788"/>
            <a:chOff x="3932238" y="1599624"/>
            <a:chExt cx="5333999" cy="444851"/>
          </a:xfrm>
        </p:grpSpPr>
        <p:cxnSp>
          <p:nvCxnSpPr>
            <p:cNvPr id="12" name="Straight Connector 11"/>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038599" y="1599624"/>
              <a:ext cx="2913762" cy="394138"/>
            </a:xfrm>
            <a:prstGeom prst="rect">
              <a:avLst/>
            </a:prstGeom>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rPr>
                <a:t>Type of Image:</a:t>
              </a:r>
            </a:p>
          </p:txBody>
        </p:sp>
      </p:grpSp>
      <p:sp>
        <p:nvSpPr>
          <p:cNvPr id="14" name="TextBox 13"/>
          <p:cNvSpPr txBox="1"/>
          <p:nvPr/>
        </p:nvSpPr>
        <p:spPr>
          <a:xfrm>
            <a:off x="5869308" y="1787729"/>
            <a:ext cx="4273179" cy="1098016"/>
          </a:xfrm>
          <a:prstGeom prst="rect">
            <a:avLst/>
          </a:prstGeom>
          <a:no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FFFFFF"/>
                </a:solidFill>
                <a:effectLst/>
                <a:uLnTx/>
                <a:uFillTx/>
              </a:rPr>
              <a:t>Clip Art Type	     0 Non-clipart</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FFFFFF"/>
                </a:solidFill>
                <a:effectLst/>
                <a:uLnTx/>
                <a:uFillTx/>
              </a:rPr>
              <a:t>Line Drawing Type	     0 Non-Line Drawing</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FFFFFF"/>
                </a:solidFill>
                <a:effectLst/>
                <a:uLnTx/>
                <a:uFillTx/>
              </a:rPr>
              <a:t>Black &amp; White Image     False</a:t>
            </a:r>
          </a:p>
        </p:txBody>
      </p:sp>
      <p:grpSp>
        <p:nvGrpSpPr>
          <p:cNvPr id="15" name="Group 14"/>
          <p:cNvGrpSpPr/>
          <p:nvPr/>
        </p:nvGrpSpPr>
        <p:grpSpPr>
          <a:xfrm>
            <a:off x="5856610" y="2823104"/>
            <a:ext cx="5333242" cy="444788"/>
            <a:chOff x="3932238" y="1599624"/>
            <a:chExt cx="5333999" cy="444851"/>
          </a:xfrm>
        </p:grpSpPr>
        <p:cxnSp>
          <p:nvCxnSpPr>
            <p:cNvPr id="16" name="Straight Connector 15"/>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038599" y="1599624"/>
              <a:ext cx="2913762" cy="394138"/>
            </a:xfrm>
            <a:prstGeom prst="rect">
              <a:avLst/>
            </a:prstGeom>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rPr>
                <a:t>Content of Image:</a:t>
              </a:r>
            </a:p>
          </p:txBody>
        </p:sp>
      </p:grpSp>
      <p:sp>
        <p:nvSpPr>
          <p:cNvPr id="18" name="TextBox 17"/>
          <p:cNvSpPr txBox="1"/>
          <p:nvPr/>
        </p:nvSpPr>
        <p:spPr>
          <a:xfrm>
            <a:off x="5869308" y="3275828"/>
            <a:ext cx="6352262" cy="1536086"/>
          </a:xfrm>
          <a:prstGeom prst="rect">
            <a:avLst/>
          </a:prstGeom>
          <a:no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FFFFFF"/>
                </a:solidFill>
                <a:effectLst/>
                <a:uLnTx/>
                <a:uFillTx/>
              </a:rPr>
              <a:t>Categories</a:t>
            </a:r>
            <a:r>
              <a:rPr kumimoji="0" lang="en-US" sz="1400" b="0" i="0" u="none" strike="noStrike" kern="0" cap="none" spc="0" normalizeH="0" baseline="0" noProof="0" dirty="0">
                <a:ln>
                  <a:noFill/>
                </a:ln>
                <a:solidFill>
                  <a:srgbClr val="FFFFFF"/>
                </a:solidFill>
                <a:effectLst/>
                <a:uLnTx/>
                <a:uFillTx/>
              </a:rPr>
              <a:t>	</a:t>
            </a:r>
            <a:r>
              <a:rPr kumimoji="0" lang="en-US" sz="105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“name”: “</a:t>
            </a:r>
            <a:r>
              <a:rPr kumimoji="0" lang="en-US" sz="1050"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people_swimming</a:t>
            </a:r>
            <a:r>
              <a:rPr kumimoji="0" lang="en-US" sz="105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“score”: 0.099609375 }]</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FFFFFF"/>
                </a:solidFill>
                <a:effectLst/>
                <a:uLnTx/>
                <a:uFillTx/>
              </a:rPr>
              <a:t>Adult Content</a:t>
            </a:r>
            <a:r>
              <a:rPr kumimoji="0" lang="en-US" sz="1400" b="0" i="0" u="none" strike="noStrike" kern="0" cap="none" spc="0" normalizeH="0" baseline="0" noProof="0" dirty="0">
                <a:ln>
                  <a:noFill/>
                </a:ln>
                <a:solidFill>
                  <a:srgbClr val="FFFFFF"/>
                </a:solidFill>
                <a:effectLst/>
                <a:uLnTx/>
                <a:uFillTx/>
              </a:rPr>
              <a:t>	</a:t>
            </a:r>
            <a:r>
              <a:rPr kumimoji="0" lang="en-US" sz="1568" b="0" i="0" u="none" strike="noStrike" kern="0" cap="none" spc="0" normalizeH="0" baseline="0" noProof="0" dirty="0">
                <a:ln>
                  <a:noFill/>
                </a:ln>
                <a:solidFill>
                  <a:srgbClr val="FFFFFF"/>
                </a:solidFill>
                <a:effectLst/>
                <a:uLnTx/>
                <a:uFillTx/>
              </a:rPr>
              <a:t>False</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FFFFFF"/>
                </a:solidFill>
                <a:effectLst/>
                <a:uLnTx/>
                <a:uFillTx/>
              </a:rPr>
              <a:t>Adult Score</a:t>
            </a:r>
            <a:r>
              <a:rPr kumimoji="0" lang="en-US" sz="1400" b="0" i="0" u="none" strike="noStrike" kern="0" cap="none" spc="0" normalizeH="0" baseline="0" noProof="0" dirty="0">
                <a:ln>
                  <a:noFill/>
                </a:ln>
                <a:solidFill>
                  <a:srgbClr val="FFFFFF"/>
                </a:solidFill>
                <a:effectLst/>
                <a:uLnTx/>
                <a:uFillTx/>
              </a:rPr>
              <a:t>	</a:t>
            </a:r>
            <a:r>
              <a:rPr kumimoji="0" lang="en-US" sz="1568" b="0" i="0" u="none" strike="noStrike" kern="0" cap="none" spc="0" normalizeH="0" baseline="0" noProof="0" dirty="0">
                <a:ln>
                  <a:noFill/>
                </a:ln>
                <a:solidFill>
                  <a:srgbClr val="FFFFFF"/>
                </a:solidFill>
                <a:effectLst/>
                <a:uLnTx/>
                <a:uFillTx/>
              </a:rPr>
              <a:t>0.18533889949321747</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FFFFFF"/>
                </a:solidFill>
                <a:effectLst/>
                <a:uLnTx/>
                <a:uFillTx/>
              </a:rPr>
              <a:t>Faces</a:t>
            </a:r>
            <a:r>
              <a:rPr kumimoji="0" lang="en-US" sz="1400" b="0" i="0" u="none" strike="noStrike" kern="0" cap="none" spc="0" normalizeH="0" baseline="0" noProof="0" dirty="0">
                <a:ln>
                  <a:noFill/>
                </a:ln>
                <a:solidFill>
                  <a:srgbClr val="FFFFFF"/>
                </a:solidFill>
                <a:effectLst/>
                <a:uLnTx/>
                <a:uFillTx/>
              </a:rPr>
              <a:t>		</a:t>
            </a:r>
            <a:r>
              <a:rPr kumimoji="0" lang="en-US" sz="105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“age”: 27, “gender”: “Male”, “</a:t>
            </a:r>
            <a:r>
              <a:rPr kumimoji="0" lang="en-US" sz="1050"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faceRectangle</a:t>
            </a:r>
            <a:r>
              <a:rPr kumimoji="0" lang="en-US" sz="105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br>
              <a:rPr kumimoji="0" lang="en-US" sz="105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br>
            <a:r>
              <a:rPr kumimoji="0" lang="en-US" sz="105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{“left”: 472, “top”: 258, “width”: 199, “height”: 199}}]</a:t>
            </a:r>
          </a:p>
        </p:txBody>
      </p:sp>
      <p:grpSp>
        <p:nvGrpSpPr>
          <p:cNvPr id="19" name="Group 18"/>
          <p:cNvGrpSpPr/>
          <p:nvPr/>
        </p:nvGrpSpPr>
        <p:grpSpPr>
          <a:xfrm>
            <a:off x="5856610" y="4649233"/>
            <a:ext cx="5333242" cy="444788"/>
            <a:chOff x="3932238" y="1599624"/>
            <a:chExt cx="5333999" cy="444851"/>
          </a:xfrm>
        </p:grpSpPr>
        <p:cxnSp>
          <p:nvCxnSpPr>
            <p:cNvPr id="20" name="Straight Connector 19"/>
            <p:cNvCxnSpPr/>
            <p:nvPr/>
          </p:nvCxnSpPr>
          <p:spPr>
            <a:xfrm>
              <a:off x="3932238" y="2044475"/>
              <a:ext cx="5333999" cy="0"/>
            </a:xfrm>
            <a:prstGeom prst="line">
              <a:avLst/>
            </a:prstGeom>
            <a:ln w="25400" cap="rnd">
              <a:solidFill>
                <a:srgbClr val="969696"/>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038599" y="1599624"/>
              <a:ext cx="2913762" cy="394138"/>
            </a:xfrm>
            <a:prstGeom prst="rect">
              <a:avLst/>
            </a:prstGeom>
          </p:spPr>
          <p:txBody>
            <a:bodyPr wrap="squar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rgbClr val="FFFFFF"/>
                  </a:solidFill>
                  <a:effectLst/>
                  <a:uLnTx/>
                  <a:uFillTx/>
                </a:rPr>
                <a:t>Image Colors:</a:t>
              </a:r>
            </a:p>
          </p:txBody>
        </p:sp>
      </p:grpSp>
      <p:sp>
        <p:nvSpPr>
          <p:cNvPr id="23" name="TextBox 22"/>
          <p:cNvSpPr txBox="1"/>
          <p:nvPr/>
        </p:nvSpPr>
        <p:spPr>
          <a:xfrm>
            <a:off x="5856608" y="4990699"/>
            <a:ext cx="4062598" cy="1394957"/>
          </a:xfrm>
          <a:prstGeom prst="rect">
            <a:avLst/>
          </a:prstGeom>
          <a:noFill/>
        </p:spPr>
        <p:txBody>
          <a:bodyPr wrap="non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FFFFFF"/>
                </a:solidFill>
                <a:effectLst/>
                <a:uLnTx/>
                <a:uFillTx/>
              </a:rPr>
              <a:t>Dominant Color Background	White</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FFFFFF"/>
                </a:solidFill>
                <a:effectLst/>
                <a:uLnTx/>
                <a:uFillTx/>
              </a:rPr>
              <a:t>Dominant Color Foreground	Grey</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FFFFFF"/>
                </a:solidFill>
                <a:effectLst/>
                <a:uLnTx/>
                <a:uFillTx/>
              </a:rPr>
              <a:t>Dominant Colors		White</a:t>
            </a:r>
          </a:p>
          <a:p>
            <a:pPr marL="0" marR="0" lvl="0" indent="0" defTabSz="914225" eaLnBrk="1" fontAlgn="auto" latinLnBrk="0" hangingPunct="1">
              <a:lnSpc>
                <a:spcPct val="90000"/>
              </a:lnSpc>
              <a:spcBef>
                <a:spcPts val="0"/>
              </a:spcBef>
              <a:spcAft>
                <a:spcPts val="600"/>
              </a:spcAft>
              <a:buClrTx/>
              <a:buSzTx/>
              <a:buFontTx/>
              <a:buNone/>
              <a:tabLst/>
              <a:defRPr/>
            </a:pPr>
            <a:r>
              <a:rPr kumimoji="0" lang="en-US" sz="1568" b="0" i="0" u="none" strike="noStrike" kern="0" cap="none" spc="0" normalizeH="0" baseline="0" noProof="0" dirty="0">
                <a:ln>
                  <a:noFill/>
                </a:ln>
                <a:solidFill>
                  <a:srgbClr val="FFFFFF"/>
                </a:solidFill>
                <a:effectLst/>
                <a:uLnTx/>
                <a:uFillTx/>
              </a:rPr>
              <a:t>Accent Color		Blue	</a:t>
            </a:r>
          </a:p>
        </p:txBody>
      </p:sp>
      <p:grpSp>
        <p:nvGrpSpPr>
          <p:cNvPr id="26" name="Group 25"/>
          <p:cNvGrpSpPr/>
          <p:nvPr/>
        </p:nvGrpSpPr>
        <p:grpSpPr>
          <a:xfrm>
            <a:off x="-517948" y="291866"/>
            <a:ext cx="1849176" cy="917445"/>
            <a:chOff x="-355601" y="301625"/>
            <a:chExt cx="1849438" cy="917575"/>
          </a:xfrm>
        </p:grpSpPr>
        <p:sp>
          <p:nvSpPr>
            <p:cNvPr id="2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29" name="Picture 28"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7610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0"/>
                                  </p:stCondLst>
                                  <p:childTnLst>
                                    <p:animMotion origin="layout" path="M -4.34006E-6 -0.03563 L -4.34006E-6 -3.23196E-6 " pathEditMode="relative" rAng="0" ptsTypes="AA">
                                      <p:cBhvr>
                                        <p:cTn id="14" dur="500" fill="hold"/>
                                        <p:tgtEl>
                                          <p:spTgt spid="11"/>
                                        </p:tgtEl>
                                        <p:attrNameLst>
                                          <p:attrName>ppt_x</p:attrName>
                                          <p:attrName>ppt_y</p:attrName>
                                        </p:attrNameLst>
                                      </p:cBhvr>
                                      <p:rCtr x="0" y="1770"/>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42" presetClass="path" presetSubtype="0" decel="100000" fill="hold" nodeType="withEffect">
                                  <p:stCondLst>
                                    <p:cond delay="0"/>
                                  </p:stCondLst>
                                  <p:childTnLst>
                                    <p:animMotion origin="layout" path="M -4.34006E-6 -0.03563 L -4.34006E-6 -8.17068E-8 " pathEditMode="relative" rAng="0" ptsTypes="AA">
                                      <p:cBhvr>
                                        <p:cTn id="25" dur="500" fill="hold"/>
                                        <p:tgtEl>
                                          <p:spTgt spid="15"/>
                                        </p:tgtEl>
                                        <p:attrNameLst>
                                          <p:attrName>ppt_x</p:attrName>
                                          <p:attrName>ppt_y</p:attrName>
                                        </p:attrNameLst>
                                      </p:cBhvr>
                                      <p:rCtr x="0" y="1770"/>
                                    </p:animMotion>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42" presetClass="path" presetSubtype="0" decel="100000" fill="hold" nodeType="withEffect">
                                  <p:stCondLst>
                                    <p:cond delay="0"/>
                                  </p:stCondLst>
                                  <p:childTnLst>
                                    <p:animMotion origin="layout" path="M -4.34006E-6 -0.03563 L -4.34006E-6 -4.91602E-6 " pathEditMode="relative" rAng="0" ptsTypes="AA">
                                      <p:cBhvr>
                                        <p:cTn id="36" dur="500" fill="hold"/>
                                        <p:tgtEl>
                                          <p:spTgt spid="19"/>
                                        </p:tgtEl>
                                        <p:attrNameLst>
                                          <p:attrName>ppt_x</p:attrName>
                                          <p:attrName>ppt_y</p:attrName>
                                        </p:attrNameLst>
                                      </p:cBhvr>
                                      <p:rCtr x="0" y="1770"/>
                                    </p:animMotion>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171" y="1508552"/>
            <a:ext cx="4339809" cy="4937027"/>
          </a:xfrm>
          <a:prstGeom prst="rect">
            <a:avLst/>
          </a:prstGeom>
        </p:spPr>
      </p:pic>
      <p:sp>
        <p:nvSpPr>
          <p:cNvPr id="11" name="Title 7"/>
          <p:cNvSpPr txBox="1">
            <a:spLocks/>
          </p:cNvSpPr>
          <p:nvPr/>
        </p:nvSpPr>
        <p:spPr>
          <a:xfrm>
            <a:off x="1494490" y="305752"/>
            <a:ext cx="10591885" cy="917445"/>
          </a:xfrm>
          <a:prstGeom prst="rect">
            <a:avLst/>
          </a:prstGeom>
        </p:spPr>
        <p:txBody>
          <a:bodyPr vert="horz" wrap="square" lIns="146284" tIns="91427" rIns="146284"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a:ln w="3175">
                  <a:noFill/>
                </a:ln>
                <a:solidFill>
                  <a:srgbClr val="FFFFFF"/>
                </a:solidFill>
                <a:effectLst/>
                <a:uLnTx/>
                <a:uFillTx/>
                <a:latin typeface="+mj-lt"/>
                <a:ea typeface="+mn-ea"/>
                <a:cs typeface="Segoe UI" pitchFamily="34" charset="0"/>
              </a:rPr>
              <a:t>OCR</a:t>
            </a:r>
          </a:p>
        </p:txBody>
      </p:sp>
      <p:sp>
        <p:nvSpPr>
          <p:cNvPr id="16" name="Rectangle 15"/>
          <p:cNvSpPr/>
          <p:nvPr/>
        </p:nvSpPr>
        <p:spPr>
          <a:xfrm>
            <a:off x="6690284" y="1491441"/>
            <a:ext cx="4216521" cy="1347869"/>
          </a:xfrm>
          <a:prstGeom prst="rect">
            <a:avLst/>
          </a:prstGeom>
        </p:spPr>
        <p:txBody>
          <a:bodyPr wrap="square">
            <a:spAutoFit/>
          </a:bodyPr>
          <a:lstStyle/>
          <a:p>
            <a:pPr marL="0" marR="0" lvl="0" indent="0" defTabSz="9142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LIFE IS LIKE</a:t>
            </a:r>
          </a:p>
          <a:p>
            <a:pPr marL="0" marR="0" lvl="0" indent="0" defTabSz="9142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RIDING A BICYCLE</a:t>
            </a:r>
          </a:p>
          <a:p>
            <a:pPr marL="0" marR="0" lvl="0" indent="0" defTabSz="9142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TO KEEP YOUR BALANCE</a:t>
            </a:r>
          </a:p>
          <a:p>
            <a:pPr marL="0" marR="0" lvl="0" indent="0" defTabSz="9142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YOU MUST KEEP </a:t>
            </a: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MOVING</a:t>
            </a:r>
          </a:p>
        </p:txBody>
      </p:sp>
      <p:sp>
        <p:nvSpPr>
          <p:cNvPr id="15" name="Rectangle 14"/>
          <p:cNvSpPr/>
          <p:nvPr/>
        </p:nvSpPr>
        <p:spPr>
          <a:xfrm>
            <a:off x="6544142" y="984752"/>
            <a:ext cx="4028570" cy="5262979"/>
          </a:xfrm>
          <a:prstGeom prst="rect">
            <a:avLst/>
          </a:prstGeom>
          <a:solidFill>
            <a:schemeClr val="bg1"/>
          </a:solidFill>
          <a:ln>
            <a:noFill/>
          </a:ln>
        </p:spPr>
        <p:txBody>
          <a:bodyPr wrap="square">
            <a:spAutoFit/>
          </a:bodyPr>
          <a:lstStyle/>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JSON:</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"language": "</a:t>
            </a:r>
            <a:r>
              <a:rPr kumimoji="0" lang="en-US" sz="1400"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en</a:t>
            </a: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"orientation": "Up",</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"regions": [</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"41,77,918,440",</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"lines": [</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"41,77,723,89",</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"words": [</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"41,102,225,64",</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"text": "LIFE"</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"356,89,94,62",</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"text": "IS"</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solidFill>
                  <a:srgbClr val="FFFFFF"/>
                </a:solidFill>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"539,77,225,64",</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"text": "LIKE"</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a:t>
            </a:r>
          </a:p>
          <a:p>
            <a:pPr marL="0" marR="0" lvl="0" indent="0" defTabSz="9142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Consolas" panose="020B0609020204030204" pitchFamily="49" charset="0"/>
                <a:cs typeface="Consolas" panose="020B0609020204030204" pitchFamily="49" charset="0"/>
              </a:rPr>
              <a:t>. . .</a:t>
            </a:r>
          </a:p>
        </p:txBody>
      </p:sp>
      <p:grpSp>
        <p:nvGrpSpPr>
          <p:cNvPr id="17" name="Group 16"/>
          <p:cNvGrpSpPr/>
          <p:nvPr/>
        </p:nvGrpSpPr>
        <p:grpSpPr>
          <a:xfrm>
            <a:off x="-517948" y="291866"/>
            <a:ext cx="1849176" cy="917445"/>
            <a:chOff x="-355601" y="301625"/>
            <a:chExt cx="1849438" cy="917575"/>
          </a:xfrm>
        </p:grpSpPr>
        <p:sp>
          <p:nvSpPr>
            <p:cNvPr id="1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19" name="Picture 18"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196016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6725" y="324426"/>
            <a:ext cx="3195805" cy="755253"/>
            <a:chOff x="1174754" y="1701746"/>
            <a:chExt cx="3259887" cy="770397"/>
          </a:xfrm>
        </p:grpSpPr>
        <p:sp>
          <p:nvSpPr>
            <p:cNvPr id="55" name="Rectangle 54"/>
            <p:cNvSpPr/>
            <p:nvPr/>
          </p:nvSpPr>
          <p:spPr>
            <a:xfrm>
              <a:off x="1931486" y="1701746"/>
              <a:ext cx="2503155" cy="769441"/>
            </a:xfrm>
            <a:prstGeom prst="rect">
              <a:avLst/>
            </a:prstGeom>
            <a:noFill/>
          </p:spPr>
          <p:txBody>
            <a:bodyPr wrap="square" anchor="ctr">
              <a:spAutoFit/>
            </a:bodyPr>
            <a:lstStyle/>
            <a:p>
              <a:pPr marL="179243" defTabSz="913386" fontAlgn="base">
                <a:spcBef>
                  <a:spcPts val="1175"/>
                </a:spcBef>
                <a:spcAft>
                  <a:spcPts val="1175"/>
                </a:spcAft>
              </a:pPr>
              <a:r>
                <a:rPr lang="en-US" sz="4313" kern="0" dirty="0">
                  <a:solidFill>
                    <a:srgbClr val="FFFEFF"/>
                  </a:solidFill>
                  <a:latin typeface="+mj-lt"/>
                  <a:cs typeface="Segoe UI Semibold" panose="020B0702040204020203" pitchFamily="34" charset="0"/>
                </a:rPr>
                <a:t>Speech</a:t>
              </a:r>
            </a:p>
          </p:txBody>
        </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grpSp>
      <p:grpSp>
        <p:nvGrpSpPr>
          <p:cNvPr id="23" name="Group 22"/>
          <p:cNvGrpSpPr/>
          <p:nvPr/>
        </p:nvGrpSpPr>
        <p:grpSpPr>
          <a:xfrm>
            <a:off x="903971" y="3736724"/>
            <a:ext cx="2868559" cy="1412625"/>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Convert speech to text and back again, and understand its intent</a:t>
              </a:r>
            </a:p>
          </p:txBody>
        </p:sp>
      </p:grpSp>
      <p:grpSp>
        <p:nvGrpSpPr>
          <p:cNvPr id="26" name="Group 25"/>
          <p:cNvGrpSpPr/>
          <p:nvPr/>
        </p:nvGrpSpPr>
        <p:grpSpPr>
          <a:xfrm>
            <a:off x="4505418" y="3736724"/>
            <a:ext cx="3155415" cy="1181804"/>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Give your app the ability to know who's talking</a:t>
              </a:r>
            </a:p>
          </p:txBody>
        </p:sp>
      </p:grpSp>
      <p:grpSp>
        <p:nvGrpSpPr>
          <p:cNvPr id="29" name="Group 28"/>
          <p:cNvGrpSpPr/>
          <p:nvPr/>
        </p:nvGrpSpPr>
        <p:grpSpPr>
          <a:xfrm>
            <a:off x="8404058" y="3600948"/>
            <a:ext cx="2868559" cy="1548401"/>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Fine-tune speech recognition for anyone, anywhere</a:t>
              </a:r>
            </a:p>
          </p:txBody>
        </p:sp>
      </p:grpSp>
      <p:pic>
        <p:nvPicPr>
          <p:cNvPr id="5" name="Picture 4"/>
          <p:cNvPicPr>
            <a:picLocks noChangeAspect="1"/>
          </p:cNvPicPr>
          <p:nvPr/>
        </p:nvPicPr>
        <p:blipFill>
          <a:blip r:embed="rId3"/>
          <a:stretch>
            <a:fillRect/>
          </a:stretch>
        </p:blipFill>
        <p:spPr>
          <a:xfrm>
            <a:off x="1556931" y="2001459"/>
            <a:ext cx="9067800" cy="1562100"/>
          </a:xfrm>
          <a:prstGeom prst="rect">
            <a:avLst/>
          </a:prstGeom>
        </p:spPr>
      </p:pic>
    </p:spTree>
    <p:extLst>
      <p:ext uri="{BB962C8B-B14F-4D97-AF65-F5344CB8AC3E}">
        <p14:creationId xmlns:p14="http://schemas.microsoft.com/office/powerpoint/2010/main" val="32048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300"/>
                                        <p:tgtEl>
                                          <p:spTgt spid="23"/>
                                        </p:tgtEl>
                                      </p:cBhvr>
                                    </p:animEffect>
                                    <p:anim calcmode="lin" valueType="num">
                                      <p:cBhvr>
                                        <p:cTn id="8" dur="300" fill="hold"/>
                                        <p:tgtEl>
                                          <p:spTgt spid="23"/>
                                        </p:tgtEl>
                                        <p:attrNameLst>
                                          <p:attrName>ppt_x</p:attrName>
                                        </p:attrNameLst>
                                      </p:cBhvr>
                                      <p:tavLst>
                                        <p:tav tm="0">
                                          <p:val>
                                            <p:strVal val="#ppt_x"/>
                                          </p:val>
                                        </p:tav>
                                        <p:tav tm="100000">
                                          <p:val>
                                            <p:strVal val="#ppt_x"/>
                                          </p:val>
                                        </p:tav>
                                      </p:tavLst>
                                    </p:anim>
                                    <p:anim calcmode="lin" valueType="num">
                                      <p:cBhvr>
                                        <p:cTn id="9" dur="300" fill="hold"/>
                                        <p:tgtEl>
                                          <p:spTgt spid="2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300"/>
                                        <p:tgtEl>
                                          <p:spTgt spid="26"/>
                                        </p:tgtEl>
                                      </p:cBhvr>
                                    </p:animEffect>
                                    <p:anim calcmode="lin" valueType="num">
                                      <p:cBhvr>
                                        <p:cTn id="13" dur="300" fill="hold"/>
                                        <p:tgtEl>
                                          <p:spTgt spid="26"/>
                                        </p:tgtEl>
                                        <p:attrNameLst>
                                          <p:attrName>ppt_x</p:attrName>
                                        </p:attrNameLst>
                                      </p:cBhvr>
                                      <p:tavLst>
                                        <p:tav tm="0">
                                          <p:val>
                                            <p:strVal val="#ppt_x"/>
                                          </p:val>
                                        </p:tav>
                                        <p:tav tm="100000">
                                          <p:val>
                                            <p:strVal val="#ppt_x"/>
                                          </p:val>
                                        </p:tav>
                                      </p:tavLst>
                                    </p:anim>
                                    <p:anim calcmode="lin" valueType="num">
                                      <p:cBhvr>
                                        <p:cTn id="14" dur="300" fill="hold"/>
                                        <p:tgtEl>
                                          <p:spTgt spid="2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25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300"/>
                                        <p:tgtEl>
                                          <p:spTgt spid="29"/>
                                        </p:tgtEl>
                                      </p:cBhvr>
                                    </p:animEffect>
                                    <p:anim calcmode="lin" valueType="num">
                                      <p:cBhvr>
                                        <p:cTn id="18" dur="300" fill="hold"/>
                                        <p:tgtEl>
                                          <p:spTgt spid="29"/>
                                        </p:tgtEl>
                                        <p:attrNameLst>
                                          <p:attrName>ppt_x</p:attrName>
                                        </p:attrNameLst>
                                      </p:cBhvr>
                                      <p:tavLst>
                                        <p:tav tm="0">
                                          <p:val>
                                            <p:strVal val="#ppt_x"/>
                                          </p:val>
                                        </p:tav>
                                        <p:tav tm="100000">
                                          <p:val>
                                            <p:strVal val="#ppt_x"/>
                                          </p:val>
                                        </p:tav>
                                      </p:tavLst>
                                    </p:anim>
                                    <p:anim calcmode="lin" valueType="num">
                                      <p:cBhvr>
                                        <p:cTn id="19"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48692" y="3598092"/>
            <a:ext cx="2155191" cy="1548401"/>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Detect and correct spelling mistakes within your app</a:t>
              </a:r>
            </a:p>
          </p:txBody>
        </p:sp>
      </p:grpSp>
      <p:grpSp>
        <p:nvGrpSpPr>
          <p:cNvPr id="9" name="Group 8"/>
          <p:cNvGrpSpPr/>
          <p:nvPr/>
        </p:nvGrpSpPr>
        <p:grpSpPr>
          <a:xfrm>
            <a:off x="6695411" y="3598091"/>
            <a:ext cx="3470957" cy="1779223"/>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Teach your apps to understand commands from your users</a:t>
              </a:r>
            </a:p>
          </p:txBody>
        </p:sp>
      </p:grpSp>
      <p:grpSp>
        <p:nvGrpSpPr>
          <p:cNvPr id="7" name="Group 6"/>
          <p:cNvGrpSpPr/>
          <p:nvPr/>
        </p:nvGrpSpPr>
        <p:grpSpPr>
          <a:xfrm>
            <a:off x="2394446" y="3598092"/>
            <a:ext cx="2607782" cy="1779222"/>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Leverage the power of language models trained on web-scale data</a:t>
              </a:r>
            </a:p>
          </p:txBody>
        </p:sp>
      </p:grpSp>
      <p:grpSp>
        <p:nvGrpSpPr>
          <p:cNvPr id="8" name="Group 7"/>
          <p:cNvGrpSpPr/>
          <p:nvPr/>
        </p:nvGrpSpPr>
        <p:grpSpPr>
          <a:xfrm>
            <a:off x="4878474" y="3598092"/>
            <a:ext cx="2370710" cy="1548401"/>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Easily parse complex text with language analysis</a:t>
              </a:r>
            </a:p>
          </p:txBody>
        </p:sp>
      </p:grpSp>
      <p:grpSp>
        <p:nvGrpSpPr>
          <p:cNvPr id="10" name="Group 9"/>
          <p:cNvGrpSpPr/>
          <p:nvPr/>
        </p:nvGrpSpPr>
        <p:grpSpPr>
          <a:xfrm>
            <a:off x="9728828" y="3598089"/>
            <a:ext cx="2155191" cy="1779223"/>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Detect sentiment, key phrases, topics, and language from your text</a:t>
              </a:r>
            </a:p>
          </p:txBody>
        </p:sp>
      </p:grpSp>
      <p:grpSp>
        <p:nvGrpSpPr>
          <p:cNvPr id="2" name="Group 1"/>
          <p:cNvGrpSpPr/>
          <p:nvPr/>
        </p:nvGrpSpPr>
        <p:grpSpPr>
          <a:xfrm>
            <a:off x="840727" y="363148"/>
            <a:ext cx="3228574" cy="754316"/>
            <a:chOff x="857585" y="369933"/>
            <a:chExt cx="3293313" cy="769441"/>
          </a:xfrm>
        </p:grpSpPr>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sp>
          <p:nvSpPr>
            <p:cNvPr id="86" name="Rectangle 85"/>
            <p:cNvSpPr/>
            <p:nvPr/>
          </p:nvSpPr>
          <p:spPr>
            <a:xfrm>
              <a:off x="1352882" y="369933"/>
              <a:ext cx="2798016" cy="769441"/>
            </a:xfrm>
            <a:prstGeom prst="rect">
              <a:avLst/>
            </a:prstGeom>
            <a:noFill/>
          </p:spPr>
          <p:txBody>
            <a:bodyPr wrap="square" anchor="ctr">
              <a:spAutoFit/>
            </a:bodyPr>
            <a:lstStyle/>
            <a:p>
              <a:pPr marL="179243" defTabSz="913386" fontAlgn="base">
                <a:spcBef>
                  <a:spcPts val="1175"/>
                </a:spcBef>
                <a:spcAft>
                  <a:spcPts val="1175"/>
                </a:spcAft>
              </a:pPr>
              <a:r>
                <a:rPr lang="en-US" sz="4313" kern="0" dirty="0">
                  <a:solidFill>
                    <a:srgbClr val="FFFEFF"/>
                  </a:solidFill>
                  <a:latin typeface="+mj-lt"/>
                  <a:cs typeface="Segoe UI Semibold" panose="020B0702040204020203" pitchFamily="34" charset="0"/>
                </a:rPr>
                <a:t>Language</a:t>
              </a:r>
            </a:p>
          </p:txBody>
        </p:sp>
      </p:grpSp>
      <p:pic>
        <p:nvPicPr>
          <p:cNvPr id="3" name="Picture 2"/>
          <p:cNvPicPr>
            <a:picLocks noChangeAspect="1"/>
          </p:cNvPicPr>
          <p:nvPr/>
        </p:nvPicPr>
        <p:blipFill>
          <a:blip r:embed="rId3"/>
          <a:stretch>
            <a:fillRect/>
          </a:stretch>
        </p:blipFill>
        <p:spPr>
          <a:xfrm>
            <a:off x="571500" y="1926435"/>
            <a:ext cx="11049000" cy="1562100"/>
          </a:xfrm>
          <a:prstGeom prst="rect">
            <a:avLst/>
          </a:prstGeom>
        </p:spPr>
      </p:pic>
    </p:spTree>
    <p:extLst>
      <p:ext uri="{BB962C8B-B14F-4D97-AF65-F5344CB8AC3E}">
        <p14:creationId xmlns:p14="http://schemas.microsoft.com/office/powerpoint/2010/main" val="858519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00"/>
                                        <p:tgtEl>
                                          <p:spTgt spid="2"/>
                                        </p:tgtEl>
                                      </p:cBhvr>
                                    </p:animEffect>
                                    <p:anim calcmode="lin" valueType="num">
                                      <p:cBhvr>
                                        <p:cTn id="8" dur="300" fill="hold"/>
                                        <p:tgtEl>
                                          <p:spTgt spid="2"/>
                                        </p:tgtEl>
                                        <p:attrNameLst>
                                          <p:attrName>ppt_x</p:attrName>
                                        </p:attrNameLst>
                                      </p:cBhvr>
                                      <p:tavLst>
                                        <p:tav tm="0">
                                          <p:val>
                                            <p:strVal val="#ppt_x"/>
                                          </p:val>
                                        </p:tav>
                                        <p:tav tm="100000">
                                          <p:val>
                                            <p:strVal val="#ppt_x"/>
                                          </p:val>
                                        </p:tav>
                                      </p:tavLst>
                                    </p:anim>
                                    <p:anim calcmode="lin" valueType="num">
                                      <p:cBhvr>
                                        <p:cTn id="9" dur="300" fill="hold"/>
                                        <p:tgtEl>
                                          <p:spTgt spid="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300"/>
                                        <p:tgtEl>
                                          <p:spTgt spid="7"/>
                                        </p:tgtEl>
                                      </p:cBhvr>
                                    </p:animEffect>
                                    <p:anim calcmode="lin" valueType="num">
                                      <p:cBhvr>
                                        <p:cTn id="18" dur="300" fill="hold"/>
                                        <p:tgtEl>
                                          <p:spTgt spid="7"/>
                                        </p:tgtEl>
                                        <p:attrNameLst>
                                          <p:attrName>ppt_x</p:attrName>
                                        </p:attrNameLst>
                                      </p:cBhvr>
                                      <p:tavLst>
                                        <p:tav tm="0">
                                          <p:val>
                                            <p:strVal val="#ppt_x"/>
                                          </p:val>
                                        </p:tav>
                                        <p:tav tm="100000">
                                          <p:val>
                                            <p:strVal val="#ppt_x"/>
                                          </p:val>
                                        </p:tav>
                                      </p:tavLst>
                                    </p:anim>
                                    <p:anim calcmode="lin" valueType="num">
                                      <p:cBhvr>
                                        <p:cTn id="19" dur="300" fill="hold"/>
                                        <p:tgtEl>
                                          <p:spTgt spid="7"/>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300"/>
                                        <p:tgtEl>
                                          <p:spTgt spid="8"/>
                                        </p:tgtEl>
                                      </p:cBhvr>
                                    </p:animEffect>
                                    <p:anim calcmode="lin" valueType="num">
                                      <p:cBhvr>
                                        <p:cTn id="23" dur="300" fill="hold"/>
                                        <p:tgtEl>
                                          <p:spTgt spid="8"/>
                                        </p:tgtEl>
                                        <p:attrNameLst>
                                          <p:attrName>ppt_x</p:attrName>
                                        </p:attrNameLst>
                                      </p:cBhvr>
                                      <p:tavLst>
                                        <p:tav tm="0">
                                          <p:val>
                                            <p:strVal val="#ppt_x"/>
                                          </p:val>
                                        </p:tav>
                                        <p:tav tm="100000">
                                          <p:val>
                                            <p:strVal val="#ppt_x"/>
                                          </p:val>
                                        </p:tav>
                                      </p:tavLst>
                                    </p:anim>
                                    <p:anim calcmode="lin" valueType="num">
                                      <p:cBhvr>
                                        <p:cTn id="24" dur="300" fill="hold"/>
                                        <p:tgtEl>
                                          <p:spTgt spid="8"/>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2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300"/>
                                        <p:tgtEl>
                                          <p:spTgt spid="9"/>
                                        </p:tgtEl>
                                      </p:cBhvr>
                                    </p:animEffect>
                                    <p:anim calcmode="lin" valueType="num">
                                      <p:cBhvr>
                                        <p:cTn id="28" dur="300" fill="hold"/>
                                        <p:tgtEl>
                                          <p:spTgt spid="9"/>
                                        </p:tgtEl>
                                        <p:attrNameLst>
                                          <p:attrName>ppt_x</p:attrName>
                                        </p:attrNameLst>
                                      </p:cBhvr>
                                      <p:tavLst>
                                        <p:tav tm="0">
                                          <p:val>
                                            <p:strVal val="#ppt_x"/>
                                          </p:val>
                                        </p:tav>
                                        <p:tav tm="100000">
                                          <p:val>
                                            <p:strVal val="#ppt_x"/>
                                          </p:val>
                                        </p:tav>
                                      </p:tavLst>
                                    </p:anim>
                                    <p:anim calcmode="lin" valueType="num">
                                      <p:cBhvr>
                                        <p:cTn id="29" dur="300" fill="hold"/>
                                        <p:tgtEl>
                                          <p:spTgt spid="9"/>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25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300"/>
                                        <p:tgtEl>
                                          <p:spTgt spid="10"/>
                                        </p:tgtEl>
                                      </p:cBhvr>
                                    </p:animEffect>
                                    <p:anim calcmode="lin" valueType="num">
                                      <p:cBhvr>
                                        <p:cTn id="33" dur="300" fill="hold"/>
                                        <p:tgtEl>
                                          <p:spTgt spid="10"/>
                                        </p:tgtEl>
                                        <p:attrNameLst>
                                          <p:attrName>ppt_x</p:attrName>
                                        </p:attrNameLst>
                                      </p:cBhvr>
                                      <p:tavLst>
                                        <p:tav tm="0">
                                          <p:val>
                                            <p:strVal val="#ppt_x"/>
                                          </p:val>
                                        </p:tav>
                                        <p:tav tm="100000">
                                          <p:val>
                                            <p:strVal val="#ppt_x"/>
                                          </p:val>
                                        </p:tav>
                                      </p:tavLst>
                                    </p:anim>
                                    <p:anim calcmode="lin" valueType="num">
                                      <p:cBhvr>
                                        <p:cTn id="3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Freeform 5"/>
          <p:cNvSpPr>
            <a:spLocks/>
          </p:cNvSpPr>
          <p:nvPr/>
        </p:nvSpPr>
        <p:spPr bwMode="auto">
          <a:xfrm>
            <a:off x="667444" y="450082"/>
            <a:ext cx="647625" cy="647624"/>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sp>
        <p:nvSpPr>
          <p:cNvPr id="129" name="Rectangle 128"/>
          <p:cNvSpPr/>
          <p:nvPr/>
        </p:nvSpPr>
        <p:spPr>
          <a:xfrm>
            <a:off x="1329544" y="363010"/>
            <a:ext cx="3048309" cy="754316"/>
          </a:xfrm>
          <a:prstGeom prst="rect">
            <a:avLst/>
          </a:prstGeom>
          <a:noFill/>
          <a:ln>
            <a:noFill/>
          </a:ln>
        </p:spPr>
        <p:txBody>
          <a:bodyPr wrap="square" anchor="ctr">
            <a:spAutoFit/>
          </a:bodyPr>
          <a:lstStyle/>
          <a:p>
            <a:pPr marL="179243" defTabSz="913386" fontAlgn="base">
              <a:spcBef>
                <a:spcPts val="1175"/>
              </a:spcBef>
              <a:spcAft>
                <a:spcPts val="1175"/>
              </a:spcAft>
            </a:pPr>
            <a:r>
              <a:rPr lang="en-US" sz="4313" kern="0" dirty="0">
                <a:solidFill>
                  <a:srgbClr val="FFFEFF"/>
                </a:solidFill>
                <a:latin typeface="+mj-lt"/>
                <a:cs typeface="Segoe UI Semibold" panose="020B0702040204020203" pitchFamily="34" charset="0"/>
              </a:rPr>
              <a:t>Search</a:t>
            </a:r>
          </a:p>
        </p:txBody>
      </p:sp>
      <p:grpSp>
        <p:nvGrpSpPr>
          <p:cNvPr id="117" name="Group 116"/>
          <p:cNvGrpSpPr/>
          <p:nvPr/>
        </p:nvGrpSpPr>
        <p:grpSpPr>
          <a:xfrm>
            <a:off x="598541" y="453934"/>
            <a:ext cx="716527" cy="669808"/>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w="9525">
              <a:noFill/>
              <a:round/>
              <a:headEnd/>
              <a:tailEnd/>
            </a:ln>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w="9525">
              <a:noFill/>
              <a:round/>
              <a:headEnd/>
              <a:tailEnd/>
            </a:ln>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endParaRPr>
            </a:p>
          </p:txBody>
        </p:sp>
      </p:grpSp>
      <p:grpSp>
        <p:nvGrpSpPr>
          <p:cNvPr id="33" name="Group 32"/>
          <p:cNvGrpSpPr/>
          <p:nvPr/>
        </p:nvGrpSpPr>
        <p:grpSpPr>
          <a:xfrm>
            <a:off x="237472" y="3527412"/>
            <a:ext cx="2155191" cy="131758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Connect powerful search to your apps</a:t>
              </a:r>
            </a:p>
          </p:txBody>
        </p:sp>
      </p:grpSp>
      <p:grpSp>
        <p:nvGrpSpPr>
          <p:cNvPr id="36" name="Group 35"/>
          <p:cNvGrpSpPr/>
          <p:nvPr/>
        </p:nvGrpSpPr>
        <p:grpSpPr>
          <a:xfrm>
            <a:off x="7342667" y="3527411"/>
            <a:ext cx="2155191" cy="1548402"/>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Trending videos, detailed metadata, and rich results</a:t>
              </a:r>
            </a:p>
          </p:txBody>
        </p:sp>
      </p:grpSp>
      <p:grpSp>
        <p:nvGrpSpPr>
          <p:cNvPr id="39" name="Group 38"/>
          <p:cNvGrpSpPr/>
          <p:nvPr/>
        </p:nvGrpSpPr>
        <p:grpSpPr>
          <a:xfrm>
            <a:off x="2501761" y="3527412"/>
            <a:ext cx="2370710" cy="1548401"/>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Give your app intelligent autosuggest options for searches</a:t>
              </a:r>
            </a:p>
          </p:txBody>
        </p:sp>
      </p:grpSp>
      <p:grpSp>
        <p:nvGrpSpPr>
          <p:cNvPr id="42" name="Group 41"/>
          <p:cNvGrpSpPr/>
          <p:nvPr/>
        </p:nvGrpSpPr>
        <p:grpSpPr>
          <a:xfrm>
            <a:off x="4867254" y="3527412"/>
            <a:ext cx="2370710" cy="1548401"/>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Bring advanced image and metadata search to your app</a:t>
              </a:r>
            </a:p>
          </p:txBody>
        </p:sp>
      </p:grpSp>
      <p:grpSp>
        <p:nvGrpSpPr>
          <p:cNvPr id="47" name="Group 46"/>
          <p:cNvGrpSpPr/>
          <p:nvPr/>
        </p:nvGrpSpPr>
        <p:grpSpPr>
          <a:xfrm>
            <a:off x="9722655" y="3527409"/>
            <a:ext cx="2155191" cy="1548402"/>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79285" tIns="143428" rIns="179285" bIns="143428" rtlCol="0" anchor="ctr">
              <a:spAutoFit/>
            </a:bodyPr>
            <a:lstStyle/>
            <a:p>
              <a:pPr algn="ctr" defTabSz="896386">
                <a:lnSpc>
                  <a:spcPct val="90000"/>
                </a:lnSpc>
                <a:spcAft>
                  <a:spcPts val="588"/>
                </a:spcAft>
              </a:pPr>
              <a:r>
                <a:rPr lang="en-US" sz="1961" b="1" kern="0" dirty="0">
                  <a:solidFill>
                    <a:srgbClr val="FFFEFF"/>
                  </a:solidFill>
                  <a:latin typeface="+mj-lt"/>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algn="ctr" defTabSz="896386">
                <a:lnSpc>
                  <a:spcPct val="90000"/>
                </a:lnSpc>
                <a:spcAft>
                  <a:spcPts val="588"/>
                </a:spcAft>
              </a:pPr>
              <a:r>
                <a:rPr lang="en-US" sz="1667" kern="0" dirty="0">
                  <a:solidFill>
                    <a:srgbClr val="FFFEFF"/>
                  </a:solidFill>
                  <a:latin typeface="+mj-lt"/>
                </a:rPr>
                <a:t>Link your users to robust and timely news searches</a:t>
              </a:r>
            </a:p>
          </p:txBody>
        </p:sp>
      </p:grpSp>
      <p:pic>
        <p:nvPicPr>
          <p:cNvPr id="3" name="Picture 2"/>
          <p:cNvPicPr>
            <a:picLocks noChangeAspect="1"/>
          </p:cNvPicPr>
          <p:nvPr/>
        </p:nvPicPr>
        <p:blipFill>
          <a:blip r:embed="rId3"/>
          <a:stretch>
            <a:fillRect/>
          </a:stretch>
        </p:blipFill>
        <p:spPr>
          <a:xfrm>
            <a:off x="571500" y="1965309"/>
            <a:ext cx="11049000" cy="1562100"/>
          </a:xfrm>
          <a:prstGeom prst="rect">
            <a:avLst/>
          </a:prstGeom>
        </p:spPr>
      </p:pic>
    </p:spTree>
    <p:extLst>
      <p:ext uri="{BB962C8B-B14F-4D97-AF65-F5344CB8AC3E}">
        <p14:creationId xmlns:p14="http://schemas.microsoft.com/office/powerpoint/2010/main" val="26536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25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300"/>
                                        <p:tgtEl>
                                          <p:spTgt spid="33"/>
                                        </p:tgtEl>
                                      </p:cBhvr>
                                    </p:animEffect>
                                    <p:anim calcmode="lin" valueType="num">
                                      <p:cBhvr>
                                        <p:cTn id="8" dur="300" fill="hold"/>
                                        <p:tgtEl>
                                          <p:spTgt spid="33"/>
                                        </p:tgtEl>
                                        <p:attrNameLst>
                                          <p:attrName>ppt_x</p:attrName>
                                        </p:attrNameLst>
                                      </p:cBhvr>
                                      <p:tavLst>
                                        <p:tav tm="0">
                                          <p:val>
                                            <p:strVal val="#ppt_x"/>
                                          </p:val>
                                        </p:tav>
                                        <p:tav tm="100000">
                                          <p:val>
                                            <p:strVal val="#ppt_x"/>
                                          </p:val>
                                        </p:tav>
                                      </p:tavLst>
                                    </p:anim>
                                    <p:anim calcmode="lin" valueType="num">
                                      <p:cBhvr>
                                        <p:cTn id="9" dur="300" fill="hold"/>
                                        <p:tgtEl>
                                          <p:spTgt spid="33"/>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25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300"/>
                                        <p:tgtEl>
                                          <p:spTgt spid="39"/>
                                        </p:tgtEl>
                                      </p:cBhvr>
                                    </p:animEffect>
                                    <p:anim calcmode="lin" valueType="num">
                                      <p:cBhvr>
                                        <p:cTn id="13" dur="300" fill="hold"/>
                                        <p:tgtEl>
                                          <p:spTgt spid="39"/>
                                        </p:tgtEl>
                                        <p:attrNameLst>
                                          <p:attrName>ppt_x</p:attrName>
                                        </p:attrNameLst>
                                      </p:cBhvr>
                                      <p:tavLst>
                                        <p:tav tm="0">
                                          <p:val>
                                            <p:strVal val="#ppt_x"/>
                                          </p:val>
                                        </p:tav>
                                        <p:tav tm="100000">
                                          <p:val>
                                            <p:strVal val="#ppt_x"/>
                                          </p:val>
                                        </p:tav>
                                      </p:tavLst>
                                    </p:anim>
                                    <p:anim calcmode="lin" valueType="num">
                                      <p:cBhvr>
                                        <p:cTn id="14" dur="300" fill="hold"/>
                                        <p:tgtEl>
                                          <p:spTgt spid="39"/>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25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300"/>
                                        <p:tgtEl>
                                          <p:spTgt spid="42"/>
                                        </p:tgtEl>
                                      </p:cBhvr>
                                    </p:animEffect>
                                    <p:anim calcmode="lin" valueType="num">
                                      <p:cBhvr>
                                        <p:cTn id="18" dur="300" fill="hold"/>
                                        <p:tgtEl>
                                          <p:spTgt spid="42"/>
                                        </p:tgtEl>
                                        <p:attrNameLst>
                                          <p:attrName>ppt_x</p:attrName>
                                        </p:attrNameLst>
                                      </p:cBhvr>
                                      <p:tavLst>
                                        <p:tav tm="0">
                                          <p:val>
                                            <p:strVal val="#ppt_x"/>
                                          </p:val>
                                        </p:tav>
                                        <p:tav tm="100000">
                                          <p:val>
                                            <p:strVal val="#ppt_x"/>
                                          </p:val>
                                        </p:tav>
                                      </p:tavLst>
                                    </p:anim>
                                    <p:anim calcmode="lin" valueType="num">
                                      <p:cBhvr>
                                        <p:cTn id="19" dur="300" fill="hold"/>
                                        <p:tgtEl>
                                          <p:spTgt spid="42"/>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300"/>
                                        <p:tgtEl>
                                          <p:spTgt spid="36"/>
                                        </p:tgtEl>
                                      </p:cBhvr>
                                    </p:animEffect>
                                    <p:anim calcmode="lin" valueType="num">
                                      <p:cBhvr>
                                        <p:cTn id="23" dur="300" fill="hold"/>
                                        <p:tgtEl>
                                          <p:spTgt spid="36"/>
                                        </p:tgtEl>
                                        <p:attrNameLst>
                                          <p:attrName>ppt_x</p:attrName>
                                        </p:attrNameLst>
                                      </p:cBhvr>
                                      <p:tavLst>
                                        <p:tav tm="0">
                                          <p:val>
                                            <p:strVal val="#ppt_x"/>
                                          </p:val>
                                        </p:tav>
                                        <p:tav tm="100000">
                                          <p:val>
                                            <p:strVal val="#ppt_x"/>
                                          </p:val>
                                        </p:tav>
                                      </p:tavLst>
                                    </p:anim>
                                    <p:anim calcmode="lin" valueType="num">
                                      <p:cBhvr>
                                        <p:cTn id="24" dur="300" fill="hold"/>
                                        <p:tgtEl>
                                          <p:spTgt spid="36"/>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25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300"/>
                                        <p:tgtEl>
                                          <p:spTgt spid="47"/>
                                        </p:tgtEl>
                                      </p:cBhvr>
                                    </p:animEffect>
                                    <p:anim calcmode="lin" valueType="num">
                                      <p:cBhvr>
                                        <p:cTn id="28" dur="300" fill="hold"/>
                                        <p:tgtEl>
                                          <p:spTgt spid="47"/>
                                        </p:tgtEl>
                                        <p:attrNameLst>
                                          <p:attrName>ppt_x</p:attrName>
                                        </p:attrNameLst>
                                      </p:cBhvr>
                                      <p:tavLst>
                                        <p:tav tm="0">
                                          <p:val>
                                            <p:strVal val="#ppt_x"/>
                                          </p:val>
                                        </p:tav>
                                        <p:tav tm="100000">
                                          <p:val>
                                            <p:strVal val="#ppt_x"/>
                                          </p:val>
                                        </p:tav>
                                      </p:tavLst>
                                    </p:anim>
                                    <p:anim calcmode="lin" valueType="num">
                                      <p:cBhvr>
                                        <p:cTn id="29"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COLOR TEMPLATE">
  <a:themeElements>
    <a:clrScheme name="1_COLOR TEMPLATE">
      <a:dk1>
        <a:srgbClr val="505050"/>
      </a:dk1>
      <a:lt1>
        <a:srgbClr val="0078D7"/>
      </a:lt1>
      <a:dk2>
        <a:srgbClr val="A7A7A7"/>
      </a:dk2>
      <a:lt2>
        <a:srgbClr val="535353"/>
      </a:lt2>
      <a:accent1>
        <a:srgbClr val="32145A"/>
      </a:accent1>
      <a:accent2>
        <a:srgbClr val="B4009E"/>
      </a:accent2>
      <a:accent3>
        <a:srgbClr val="107C10"/>
      </a:accent3>
      <a:accent4>
        <a:srgbClr val="0078D7"/>
      </a:accent4>
      <a:accent5>
        <a:srgbClr val="008272"/>
      </a:accent5>
      <a:accent6>
        <a:srgbClr val="D83B01"/>
      </a:accent6>
      <a:hlink>
        <a:srgbClr val="0000FF"/>
      </a:hlink>
      <a:folHlink>
        <a:srgbClr val="FF00FF"/>
      </a:folHlink>
    </a:clrScheme>
    <a:fontScheme name="1_COLOR TEMPLATE">
      <a:majorFont>
        <a:latin typeface="Segoe UI Light"/>
        <a:ea typeface="Segoe UI Light"/>
        <a:cs typeface="Segoe UI Light"/>
      </a:majorFont>
      <a:minorFont>
        <a:latin typeface="Helvetica"/>
        <a:ea typeface="Helvetica"/>
        <a:cs typeface="Helvetica"/>
      </a:minorFont>
    </a:fontScheme>
    <a:fmtScheme name="1_COLOR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0795" cap="flat">
          <a:solidFill>
            <a:schemeClr val="accent1"/>
          </a:solidFill>
          <a:prstDash val="solid"/>
          <a:round/>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05050"/>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0795"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146304" tIns="146304" rIns="146304" bIns="146304" numCol="1" spcCol="38100" rtlCol="0" anchor="t">
        <a:spAutoFit/>
      </a:bodyPr>
      <a:lstStyle>
        <a:defPPr marL="0" marR="0" indent="0" algn="l" defTabSz="932742"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505050"/>
            </a:solidFill>
            <a:effectLst/>
            <a:uFillTx/>
            <a:latin typeface="Segoe UI"/>
            <a:ea typeface="Segoe UI"/>
            <a:cs typeface="Segoe UI"/>
            <a:sym typeface="Segoe U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2054</TotalTime>
  <Words>1857</Words>
  <Application>Microsoft Office PowerPoint</Application>
  <PresentationFormat>Widescreen</PresentationFormat>
  <Paragraphs>282</Paragraphs>
  <Slides>13</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vt:i4>
      </vt:variant>
    </vt:vector>
  </HeadingPairs>
  <TitlesOfParts>
    <vt:vector size="26" baseType="lpstr">
      <vt:lpstr>Arial</vt:lpstr>
      <vt:lpstr>Calibri</vt:lpstr>
      <vt:lpstr>Calibri Light</vt:lpstr>
      <vt:lpstr>Consolas</vt:lpstr>
      <vt:lpstr>DengXian</vt:lpstr>
      <vt:lpstr>Helvetica</vt:lpstr>
      <vt:lpstr>Segoe UI</vt:lpstr>
      <vt:lpstr>Segoe UI Light</vt:lpstr>
      <vt:lpstr>Segoe UI Semibold</vt:lpstr>
      <vt:lpstr>Segoe UI Semilight</vt:lpstr>
      <vt:lpstr>Wingdings</vt:lpstr>
      <vt:lpstr>1_COLOR TEMPLATE</vt:lpstr>
      <vt:lpstr>Office Theme</vt:lpstr>
      <vt:lpstr>Building Smart Apps in Xamarin with Microsoft Cognitive Services</vt:lpstr>
      <vt:lpstr>PowerPoint Presentation</vt:lpstr>
      <vt:lpstr>Microsoft Cognitive Services -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started for free at microsoft.com/cognitive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Smart Apps with Microsoft Cognitive Services</dc:title>
  <dc:creator>Carlos Miguel Quintos</dc:creator>
  <cp:lastModifiedBy>Reynard Natividad</cp:lastModifiedBy>
  <cp:revision>76</cp:revision>
  <dcterms:created xsi:type="dcterms:W3CDTF">2016-06-06T21:15:18Z</dcterms:created>
  <dcterms:modified xsi:type="dcterms:W3CDTF">2017-03-10T16:33:46Z</dcterms:modified>
</cp:coreProperties>
</file>